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354" r:id="rId3"/>
    <p:sldId id="360" r:id="rId4"/>
    <p:sldId id="364" r:id="rId5"/>
    <p:sldId id="365" r:id="rId6"/>
    <p:sldId id="366" r:id="rId7"/>
    <p:sldId id="368" r:id="rId8"/>
    <p:sldId id="369" r:id="rId9"/>
    <p:sldId id="370" r:id="rId10"/>
    <p:sldId id="36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11D9AC3-2809-410E-808D-3A4CF2F605B7}" type="datetimeFigureOut">
              <a:rPr lang="en-GB" smtClean="0"/>
              <a:t>02/03/2020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D7F3E4F-70D0-4B33-82CE-3CB85E6CFB1C}" type="slidenum">
              <a:rPr lang="en-GB" smtClean="0"/>
              <a:t>‹#›</a:t>
            </a:fld>
            <a:endParaRPr lang="en-GB"/>
          </a:p>
        </p:txBody>
      </p:sp>
    </p:spTree>
    <p:extLst>
      <p:ext uri="{BB962C8B-B14F-4D97-AF65-F5344CB8AC3E}">
        <p14:creationId xmlns:p14="http://schemas.microsoft.com/office/powerpoint/2010/main" val="2213477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30D84E1-3E6D-4530-94F5-E033D62C639F}" type="datetimeFigureOut">
              <a:rPr lang="en-US" smtClean="0"/>
              <a:pPr/>
              <a:t>3/2/2020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9335AE4-CE81-447E-8375-5EA11C0F9E84}" type="slidenum">
              <a:rPr lang="en-GB" smtClean="0"/>
              <a:pPr/>
              <a:t>‹#›</a:t>
            </a:fld>
            <a:endParaRPr lang="en-GB"/>
          </a:p>
        </p:txBody>
      </p:sp>
    </p:spTree>
    <p:extLst>
      <p:ext uri="{BB962C8B-B14F-4D97-AF65-F5344CB8AC3E}">
        <p14:creationId xmlns:p14="http://schemas.microsoft.com/office/powerpoint/2010/main" val="1232056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Two</a:t>
            </a:r>
            <a:r>
              <a:rPr lang="en-GB" baseline="0" dirty="0" smtClean="0"/>
              <a:t> Acts with confusingly similar titles.</a:t>
            </a:r>
          </a:p>
          <a:p>
            <a:r>
              <a:rPr lang="en-GB" baseline="0" dirty="0" smtClean="0"/>
              <a:t>EUWA in its original form was enacted, before there was any WA.  It was, effectively, the Act for a no-deal </a:t>
            </a:r>
            <a:r>
              <a:rPr lang="en-GB" baseline="0" dirty="0" err="1" smtClean="0"/>
              <a:t>Brexit</a:t>
            </a:r>
            <a:r>
              <a:rPr lang="en-GB" baseline="0" dirty="0" smtClean="0"/>
              <a:t>.</a:t>
            </a:r>
          </a:p>
          <a:p>
            <a:r>
              <a:rPr lang="en-GB" baseline="0" dirty="0" smtClean="0"/>
              <a:t>EUWAGA gives effect to the WA in domestic law, partly by amending EUWA and partly by its own self-standing provisions.</a:t>
            </a:r>
          </a:p>
          <a:p>
            <a:r>
              <a:rPr lang="en-GB" baseline="0" dirty="0" smtClean="0"/>
              <a:t>So to see how the WA is implemented, you have to look at (1) EUWA as amended by EUWAGA (2) the free-standing provisions of EUWAGA. </a:t>
            </a:r>
          </a:p>
          <a:p>
            <a:endParaRPr lang="en-GB" baseline="0" dirty="0" smtClean="0"/>
          </a:p>
        </p:txBody>
      </p:sp>
      <p:sp>
        <p:nvSpPr>
          <p:cNvPr id="4" name="Slide Number Placeholder 3"/>
          <p:cNvSpPr>
            <a:spLocks noGrp="1"/>
          </p:cNvSpPr>
          <p:nvPr>
            <p:ph type="sldNum" sz="quarter" idx="10"/>
          </p:nvPr>
        </p:nvSpPr>
        <p:spPr/>
        <p:txBody>
          <a:bodyPr/>
          <a:lstStyle/>
          <a:p>
            <a:fld id="{A9335AE4-CE81-447E-8375-5EA11C0F9E84}" type="slidenum">
              <a:rPr lang="en-GB" smtClean="0"/>
              <a:pPr/>
              <a:t>2</a:t>
            </a:fld>
            <a:endParaRPr lang="en-GB"/>
          </a:p>
        </p:txBody>
      </p:sp>
    </p:spTree>
    <p:extLst>
      <p:ext uri="{BB962C8B-B14F-4D97-AF65-F5344CB8AC3E}">
        <p14:creationId xmlns:p14="http://schemas.microsoft.com/office/powerpoint/2010/main" val="1490326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It is well</a:t>
            </a:r>
            <a:r>
              <a:rPr lang="en-GB" baseline="0" dirty="0" smtClean="0"/>
              <a:t> known that the WA itself came in two forms, the Theresa May version of November 2018 and the Boris Johnson version of October 2019.  The chief difference related to the NI Protocol.</a:t>
            </a:r>
          </a:p>
          <a:p>
            <a:r>
              <a:rPr lang="en-GB" dirty="0" smtClean="0"/>
              <a:t>For</a:t>
            </a:r>
            <a:r>
              <a:rPr lang="en-GB" baseline="0" dirty="0" smtClean="0"/>
              <a:t> reasons unrelated to that, t</a:t>
            </a:r>
            <a:r>
              <a:rPr lang="en-GB" dirty="0" smtClean="0"/>
              <a:t>he WAB was also presented</a:t>
            </a:r>
            <a:r>
              <a:rPr lang="en-GB" baseline="0" dirty="0" smtClean="0"/>
              <a:t> twice, before and after the GE.  An object-lesson in power.</a:t>
            </a:r>
          </a:p>
          <a:p>
            <a:r>
              <a:rPr lang="en-GB" baseline="0" dirty="0" smtClean="0"/>
              <a:t>In order to sell the first WAB to a Parliament where there was no automatic majority, it was thought necessary to give the </a:t>
            </a:r>
            <a:r>
              <a:rPr lang="en-GB" baseline="0" dirty="0" err="1" smtClean="0"/>
              <a:t>HoC</a:t>
            </a:r>
            <a:r>
              <a:rPr lang="en-GB" baseline="0" dirty="0" smtClean="0"/>
              <a:t> in particular some pretty strong powers:  (1) veto over extension to transition 2) veto over start of future relationship negotiation (3)approval role in relation to negotiating mandate (4) enhanced P approval process for any future relationship treaty … and additional procedural protections for workers’ rights that are currently part of EU law but which could otherwise have been repealed or modified after the transition period.</a:t>
            </a:r>
          </a:p>
          <a:p>
            <a:endParaRPr lang="en-GB" baseline="0" dirty="0" smtClean="0"/>
          </a:p>
          <a:p>
            <a:r>
              <a:rPr lang="en-GB" baseline="0" dirty="0" smtClean="0"/>
              <a:t>Each of those clauses was simply removed.  And inserted were: (1) NO extension (2) s26 (3) removal of the legal obligation re child asylum.  Oddly, a measure of additional parliamentary scrutiny came in by s29, which gives the HL EU </a:t>
            </a:r>
            <a:r>
              <a:rPr lang="en-GB" baseline="0" dirty="0" err="1" smtClean="0"/>
              <a:t>Cttee</a:t>
            </a:r>
            <a:r>
              <a:rPr lang="en-GB" baseline="0" dirty="0" smtClean="0"/>
              <a:t> a scrutiny function in relation to developments in EU law “of vital national interest” during the implementation period.  (Also good, for those who think there is value in P scrutiny: the perpetuation of Hilary Benn’s Exiting the EU Committee)</a:t>
            </a:r>
            <a:endParaRPr lang="en-GB" dirty="0"/>
          </a:p>
        </p:txBody>
      </p:sp>
      <p:sp>
        <p:nvSpPr>
          <p:cNvPr id="4" name="Slide Number Placeholder 3"/>
          <p:cNvSpPr>
            <a:spLocks noGrp="1"/>
          </p:cNvSpPr>
          <p:nvPr>
            <p:ph type="sldNum" sz="quarter" idx="10"/>
          </p:nvPr>
        </p:nvSpPr>
        <p:spPr/>
        <p:txBody>
          <a:bodyPr/>
          <a:lstStyle/>
          <a:p>
            <a:fld id="{A9335AE4-CE81-447E-8375-5EA11C0F9E84}" type="slidenum">
              <a:rPr lang="en-GB" smtClean="0"/>
              <a:pPr/>
              <a:t>3</a:t>
            </a:fld>
            <a:endParaRPr lang="en-GB"/>
          </a:p>
        </p:txBody>
      </p:sp>
    </p:spTree>
    <p:extLst>
      <p:ext uri="{BB962C8B-B14F-4D97-AF65-F5344CB8AC3E}">
        <p14:creationId xmlns:p14="http://schemas.microsoft.com/office/powerpoint/2010/main" val="111567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335AE4-CE81-447E-8375-5EA11C0F9E84}" type="slidenum">
              <a:rPr lang="en-GB" smtClean="0"/>
              <a:pPr/>
              <a:t>5</a:t>
            </a:fld>
            <a:endParaRPr lang="en-GB"/>
          </a:p>
        </p:txBody>
      </p:sp>
    </p:spTree>
    <p:extLst>
      <p:ext uri="{BB962C8B-B14F-4D97-AF65-F5344CB8AC3E}">
        <p14:creationId xmlns:p14="http://schemas.microsoft.com/office/powerpoint/2010/main" val="1352456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FBFD4B7-DC97-4689-A89A-0A48366C52D1}" type="datetimeFigureOut">
              <a:rPr lang="en-US" smtClean="0"/>
              <a:pPr/>
              <a:t>3/2/2020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CD58FD-6B93-415B-96AF-566DA4F855A4}" type="slidenum">
              <a:rPr lang="en-GB" smtClean="0"/>
              <a:pPr/>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FD4B7-DC97-4689-A89A-0A48366C52D1}" type="datetimeFigureOut">
              <a:rPr lang="en-US" smtClean="0"/>
              <a:pPr/>
              <a:t>3/2/2020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CD58FD-6B93-415B-96AF-566DA4F855A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FD4B7-DC97-4689-A89A-0A48366C52D1}" type="datetimeFigureOut">
              <a:rPr lang="en-US" smtClean="0"/>
              <a:pPr/>
              <a:t>3/2/2020</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2ECD58FD-6B93-415B-96AF-566DA4F855A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FD4B7-DC97-4689-A89A-0A48366C52D1}" type="datetimeFigureOut">
              <a:rPr lang="en-US" smtClean="0"/>
              <a:pPr/>
              <a:t>3/2/2020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CD58FD-6B93-415B-96AF-566DA4F855A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BFD4B7-DC97-4689-A89A-0A48366C52D1}" type="datetimeFigureOut">
              <a:rPr lang="en-US" smtClean="0"/>
              <a:pPr/>
              <a:t>3/2/2020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CD58FD-6B93-415B-96AF-566DA4F855A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BFD4B7-DC97-4689-A89A-0A48366C52D1}" type="datetimeFigureOut">
              <a:rPr lang="en-US" smtClean="0"/>
              <a:pPr/>
              <a:t>3/2/2020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CD58FD-6B93-415B-96AF-566DA4F855A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BFD4B7-DC97-4689-A89A-0A48366C52D1}" type="datetimeFigureOut">
              <a:rPr lang="en-US" smtClean="0"/>
              <a:pPr/>
              <a:t>3/2/2020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CD58FD-6B93-415B-96AF-566DA4F855A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BFD4B7-DC97-4689-A89A-0A48366C52D1}" type="datetimeFigureOut">
              <a:rPr lang="en-US" smtClean="0"/>
              <a:pPr/>
              <a:t>3/2/2020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CD58FD-6B93-415B-96AF-566DA4F855A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FD4B7-DC97-4689-A89A-0A48366C52D1}" type="datetimeFigureOut">
              <a:rPr lang="en-US" smtClean="0"/>
              <a:pPr/>
              <a:t>3/2/2020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CD58FD-6B93-415B-96AF-566DA4F855A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BFD4B7-DC97-4689-A89A-0A48366C52D1}" type="datetimeFigureOut">
              <a:rPr lang="en-US" smtClean="0"/>
              <a:pPr/>
              <a:t>3/2/2020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CD58FD-6B93-415B-96AF-566DA4F855A4}" type="slidenum">
              <a:rPr lang="en-GB" smtClean="0"/>
              <a:pPr/>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FBFD4B7-DC97-4689-A89A-0A48366C52D1}" type="datetimeFigureOut">
              <a:rPr lang="en-US" smtClean="0"/>
              <a:pPr/>
              <a:t>3/2/2020</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2ECD58FD-6B93-415B-96AF-566DA4F855A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FBFD4B7-DC97-4689-A89A-0A48366C52D1}" type="datetimeFigureOut">
              <a:rPr lang="en-US" smtClean="0"/>
              <a:pPr/>
              <a:t>3/2/2020</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ECD58FD-6B93-415B-96AF-566DA4F855A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a:t>T</a:t>
            </a:r>
            <a:r>
              <a:rPr lang="en-GB" sz="4400" dirty="0" smtClean="0"/>
              <a:t>he status of EU law in the UK after </a:t>
            </a:r>
            <a:r>
              <a:rPr lang="en-GB" sz="4400" dirty="0" err="1" smtClean="0"/>
              <a:t>Brexit</a:t>
            </a:r>
            <a:r>
              <a:rPr lang="en-GB" sz="4400" dirty="0" smtClean="0"/>
              <a:t>: introduction</a:t>
            </a:r>
            <a:endParaRPr lang="en-GB" sz="4400" dirty="0"/>
          </a:p>
        </p:txBody>
      </p:sp>
      <p:sp>
        <p:nvSpPr>
          <p:cNvPr id="3" name="Subtitle 2"/>
          <p:cNvSpPr>
            <a:spLocks noGrp="1"/>
          </p:cNvSpPr>
          <p:nvPr>
            <p:ph type="subTitle" idx="1"/>
          </p:nvPr>
        </p:nvSpPr>
        <p:spPr>
          <a:xfrm>
            <a:off x="685800" y="1124744"/>
            <a:ext cx="8077200" cy="2203672"/>
          </a:xfrm>
        </p:spPr>
        <p:txBody>
          <a:bodyPr>
            <a:normAutofit fontScale="92500" lnSpcReduction="20000"/>
          </a:bodyPr>
          <a:lstStyle/>
          <a:p>
            <a:endParaRPr lang="en-GB" sz="3900" dirty="0" smtClean="0"/>
          </a:p>
          <a:p>
            <a:r>
              <a:rPr lang="en-GB" sz="3900" dirty="0" smtClean="0"/>
              <a:t>David Anderson</a:t>
            </a:r>
          </a:p>
          <a:p>
            <a:r>
              <a:rPr lang="en-GB" sz="2200" dirty="0" smtClean="0"/>
              <a:t>Lord Anderson KBE QC</a:t>
            </a:r>
          </a:p>
          <a:p>
            <a:r>
              <a:rPr lang="en-GB" sz="2200" dirty="0" smtClean="0"/>
              <a:t>Brick Court Chambers  @</a:t>
            </a:r>
            <a:r>
              <a:rPr lang="en-GB" sz="2200" dirty="0" err="1" smtClean="0"/>
              <a:t>bricksilk</a:t>
            </a:r>
            <a:endParaRPr lang="en-GB" sz="2200" dirty="0" smtClean="0"/>
          </a:p>
          <a:p>
            <a:endParaRPr lang="en-GB" sz="3100" dirty="0" smtClean="0"/>
          </a:p>
          <a:p>
            <a:r>
              <a:rPr lang="en-GB" sz="2600" dirty="0" smtClean="0"/>
              <a:t>ALBA, 2 March 2020</a:t>
            </a: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a:t>T</a:t>
            </a:r>
            <a:r>
              <a:rPr lang="en-GB" sz="4400" dirty="0" smtClean="0"/>
              <a:t>he status of EU law in the UK after </a:t>
            </a:r>
            <a:r>
              <a:rPr lang="en-GB" sz="4400" dirty="0" err="1" smtClean="0"/>
              <a:t>Brexit</a:t>
            </a:r>
            <a:r>
              <a:rPr lang="en-GB" sz="4400" dirty="0" smtClean="0"/>
              <a:t>: introduction</a:t>
            </a:r>
            <a:endParaRPr lang="en-GB" sz="4400" dirty="0"/>
          </a:p>
        </p:txBody>
      </p:sp>
      <p:sp>
        <p:nvSpPr>
          <p:cNvPr id="3" name="Subtitle 2"/>
          <p:cNvSpPr>
            <a:spLocks noGrp="1"/>
          </p:cNvSpPr>
          <p:nvPr>
            <p:ph type="subTitle" idx="1"/>
          </p:nvPr>
        </p:nvSpPr>
        <p:spPr>
          <a:xfrm>
            <a:off x="685800" y="1124744"/>
            <a:ext cx="8077200" cy="2203672"/>
          </a:xfrm>
        </p:spPr>
        <p:txBody>
          <a:bodyPr>
            <a:normAutofit fontScale="92500" lnSpcReduction="20000"/>
          </a:bodyPr>
          <a:lstStyle/>
          <a:p>
            <a:endParaRPr lang="en-GB" sz="3900" dirty="0" smtClean="0"/>
          </a:p>
          <a:p>
            <a:r>
              <a:rPr lang="en-GB" sz="3900" dirty="0" smtClean="0"/>
              <a:t>David Anderson</a:t>
            </a:r>
          </a:p>
          <a:p>
            <a:r>
              <a:rPr lang="en-GB" sz="2200" dirty="0" smtClean="0"/>
              <a:t>Lord Anderson KBE QC</a:t>
            </a:r>
          </a:p>
          <a:p>
            <a:r>
              <a:rPr lang="en-GB" sz="2200" dirty="0" smtClean="0"/>
              <a:t>Brick Court Chambers  @</a:t>
            </a:r>
            <a:r>
              <a:rPr lang="en-GB" sz="2200" dirty="0" err="1" smtClean="0"/>
              <a:t>bricksilk</a:t>
            </a:r>
            <a:endParaRPr lang="en-GB" sz="2200" dirty="0" smtClean="0"/>
          </a:p>
          <a:p>
            <a:endParaRPr lang="en-GB" sz="3100" dirty="0" smtClean="0"/>
          </a:p>
          <a:p>
            <a:r>
              <a:rPr lang="en-GB" sz="2600" dirty="0" smtClean="0"/>
              <a:t>ALBA, 2 March 2020</a:t>
            </a:r>
          </a:p>
          <a:p>
            <a:endParaRPr lang="en-GB" dirty="0"/>
          </a:p>
        </p:txBody>
      </p:sp>
    </p:spTree>
    <p:extLst>
      <p:ext uri="{BB962C8B-B14F-4D97-AF65-F5344CB8AC3E}">
        <p14:creationId xmlns:p14="http://schemas.microsoft.com/office/powerpoint/2010/main" val="356441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EU(W)A and EU(WA)A</a:t>
            </a:r>
            <a:endParaRPr lang="en-GB"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99592" y="2129162"/>
            <a:ext cx="7434030" cy="4250888"/>
          </a:xfrm>
        </p:spPr>
      </p:pic>
    </p:spTree>
    <p:extLst>
      <p:ext uri="{BB962C8B-B14F-4D97-AF65-F5344CB8AC3E}">
        <p14:creationId xmlns:p14="http://schemas.microsoft.com/office/powerpoint/2010/main" val="77549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 Tale of Two WABs</a:t>
            </a:r>
            <a:endParaRPr lang="en-GB" dirty="0"/>
          </a:p>
        </p:txBody>
      </p:sp>
      <p:sp>
        <p:nvSpPr>
          <p:cNvPr id="3" name="Content Placeholder 2"/>
          <p:cNvSpPr>
            <a:spLocks noGrp="1"/>
          </p:cNvSpPr>
          <p:nvPr>
            <p:ph sz="half" idx="1"/>
          </p:nvPr>
        </p:nvSpPr>
        <p:spPr/>
        <p:txBody>
          <a:bodyPr/>
          <a:lstStyle/>
          <a:p>
            <a:pPr marL="118872" indent="0" algn="ctr">
              <a:buNone/>
            </a:pPr>
            <a:r>
              <a:rPr lang="en-GB" b="1" dirty="0" smtClean="0"/>
              <a:t>OCTOBER 2019</a:t>
            </a:r>
          </a:p>
          <a:p>
            <a:pPr marL="118872" indent="0" algn="ctr">
              <a:buNone/>
            </a:pPr>
            <a:endParaRPr lang="en-GB" b="1" dirty="0" smtClean="0"/>
          </a:p>
          <a:p>
            <a:r>
              <a:rPr lang="en-GB" dirty="0" err="1" smtClean="0"/>
              <a:t>HoC</a:t>
            </a:r>
            <a:r>
              <a:rPr lang="en-GB" dirty="0" smtClean="0"/>
              <a:t> power over:</a:t>
            </a:r>
          </a:p>
          <a:p>
            <a:pPr lvl="1"/>
            <a:r>
              <a:rPr lang="en-GB" dirty="0"/>
              <a:t>e</a:t>
            </a:r>
            <a:r>
              <a:rPr lang="en-GB" dirty="0" smtClean="0"/>
              <a:t>xtending transition</a:t>
            </a:r>
          </a:p>
          <a:p>
            <a:pPr lvl="1"/>
            <a:r>
              <a:rPr lang="en-GB" dirty="0"/>
              <a:t>s</a:t>
            </a:r>
            <a:r>
              <a:rPr lang="en-GB" dirty="0" smtClean="0"/>
              <a:t>tarting negotiations</a:t>
            </a:r>
          </a:p>
          <a:p>
            <a:pPr lvl="1"/>
            <a:r>
              <a:rPr lang="en-GB" dirty="0" smtClean="0"/>
              <a:t>negotiating mandate</a:t>
            </a:r>
          </a:p>
          <a:p>
            <a:pPr lvl="1"/>
            <a:r>
              <a:rPr lang="en-GB" dirty="0"/>
              <a:t>a</a:t>
            </a:r>
            <a:r>
              <a:rPr lang="en-GB" dirty="0" smtClean="0"/>
              <a:t>pproval of FRT</a:t>
            </a:r>
          </a:p>
          <a:p>
            <a:pPr marL="457200" lvl="1" indent="0">
              <a:buNone/>
            </a:pPr>
            <a:endParaRPr lang="en-GB" dirty="0" smtClean="0"/>
          </a:p>
          <a:p>
            <a:r>
              <a:rPr lang="en-GB" dirty="0" smtClean="0"/>
              <a:t>Workers’ rights	</a:t>
            </a:r>
            <a:endParaRPr lang="en-GB" dirty="0"/>
          </a:p>
        </p:txBody>
      </p:sp>
      <p:sp>
        <p:nvSpPr>
          <p:cNvPr id="4" name="Content Placeholder 3"/>
          <p:cNvSpPr>
            <a:spLocks noGrp="1"/>
          </p:cNvSpPr>
          <p:nvPr>
            <p:ph sz="half" idx="2"/>
          </p:nvPr>
        </p:nvSpPr>
        <p:spPr/>
        <p:txBody>
          <a:bodyPr/>
          <a:lstStyle/>
          <a:p>
            <a:pPr marL="118872" indent="0" algn="ctr">
              <a:buNone/>
            </a:pPr>
            <a:r>
              <a:rPr lang="en-GB" b="1" dirty="0" smtClean="0"/>
              <a:t>DECEMBER 2019</a:t>
            </a:r>
          </a:p>
          <a:p>
            <a:pPr marL="118872" indent="0" algn="ctr">
              <a:buNone/>
            </a:pPr>
            <a:endParaRPr lang="en-GB" b="1" dirty="0" smtClean="0"/>
          </a:p>
          <a:p>
            <a:r>
              <a:rPr lang="en-GB" dirty="0" smtClean="0"/>
              <a:t>s33</a:t>
            </a:r>
            <a:r>
              <a:rPr lang="en-GB" dirty="0"/>
              <a:t>: </a:t>
            </a:r>
            <a:r>
              <a:rPr lang="en-GB" dirty="0" smtClean="0"/>
              <a:t>No </a:t>
            </a:r>
            <a:r>
              <a:rPr lang="en-GB" dirty="0"/>
              <a:t>extension</a:t>
            </a:r>
          </a:p>
          <a:p>
            <a:pPr marL="118872" indent="0">
              <a:buNone/>
            </a:pPr>
            <a:endParaRPr lang="en-GB" dirty="0"/>
          </a:p>
          <a:p>
            <a:r>
              <a:rPr lang="en-GB" dirty="0"/>
              <a:t>S37: </a:t>
            </a:r>
            <a:r>
              <a:rPr lang="en-GB" dirty="0" smtClean="0"/>
              <a:t>Child asylum</a:t>
            </a:r>
          </a:p>
          <a:p>
            <a:pPr marL="118872" indent="0">
              <a:buNone/>
            </a:pPr>
            <a:endParaRPr lang="en-GB" dirty="0"/>
          </a:p>
          <a:p>
            <a:r>
              <a:rPr lang="en-GB" dirty="0"/>
              <a:t>s26: </a:t>
            </a:r>
            <a:r>
              <a:rPr lang="en-GB" dirty="0" smtClean="0"/>
              <a:t>Directing courts</a:t>
            </a:r>
            <a:endParaRPr lang="en-GB" dirty="0"/>
          </a:p>
          <a:p>
            <a:pPr marL="118872" indent="0">
              <a:buNone/>
            </a:pPr>
            <a:endParaRPr lang="en-GB" dirty="0"/>
          </a:p>
          <a:p>
            <a:r>
              <a:rPr lang="en-GB" dirty="0"/>
              <a:t>s29: </a:t>
            </a:r>
            <a:r>
              <a:rPr lang="en-GB" dirty="0" err="1"/>
              <a:t>HoL</a:t>
            </a:r>
            <a:r>
              <a:rPr lang="en-GB" dirty="0"/>
              <a:t> EU </a:t>
            </a:r>
            <a:r>
              <a:rPr lang="en-GB" dirty="0" err="1" smtClean="0"/>
              <a:t>Cttee</a:t>
            </a:r>
            <a:endParaRPr lang="en-GB" dirty="0"/>
          </a:p>
        </p:txBody>
      </p:sp>
    </p:spTree>
    <p:extLst>
      <p:ext uri="{BB962C8B-B14F-4D97-AF65-F5344CB8AC3E}">
        <p14:creationId xmlns:p14="http://schemas.microsoft.com/office/powerpoint/2010/main" val="261341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TRANSITION PERIOD (2020)</a:t>
            </a:r>
            <a:br>
              <a:rPr lang="en-GB" dirty="0" smtClean="0"/>
            </a:br>
            <a:r>
              <a:rPr lang="en-GB" dirty="0" smtClean="0"/>
              <a:t>Withdrawal Agreement (WA)</a:t>
            </a:r>
            <a:endParaRPr lang="en-GB" dirty="0"/>
          </a:p>
        </p:txBody>
      </p:sp>
      <p:sp>
        <p:nvSpPr>
          <p:cNvPr id="3" name="Content Placeholder 2"/>
          <p:cNvSpPr>
            <a:spLocks noGrp="1"/>
          </p:cNvSpPr>
          <p:nvPr>
            <p:ph idx="1"/>
          </p:nvPr>
        </p:nvSpPr>
        <p:spPr/>
        <p:txBody>
          <a:bodyPr>
            <a:normAutofit lnSpcReduction="10000"/>
          </a:bodyPr>
          <a:lstStyle/>
          <a:p>
            <a:r>
              <a:rPr lang="en-GB" b="1" i="1" dirty="0" smtClean="0"/>
              <a:t>Union law applies </a:t>
            </a:r>
            <a:r>
              <a:rPr lang="en-GB" dirty="0" smtClean="0"/>
              <a:t>(</a:t>
            </a:r>
            <a:r>
              <a:rPr lang="en-GB" dirty="0" err="1" smtClean="0"/>
              <a:t>Treaties,CFR</a:t>
            </a:r>
            <a:r>
              <a:rPr lang="en-GB" dirty="0" smtClean="0"/>
              <a:t>, GPL, EU acts) to the UK (Art 2)</a:t>
            </a:r>
          </a:p>
          <a:p>
            <a:pPr marL="118872" indent="0">
              <a:buNone/>
            </a:pPr>
            <a:endParaRPr lang="en-GB" dirty="0" smtClean="0"/>
          </a:p>
          <a:p>
            <a:r>
              <a:rPr lang="en-GB" b="1" i="1" dirty="0" smtClean="0"/>
              <a:t>EU principles of interpretation apply</a:t>
            </a:r>
            <a:r>
              <a:rPr lang="en-GB" dirty="0" smtClean="0"/>
              <a:t>, </a:t>
            </a:r>
            <a:r>
              <a:rPr lang="en-GB" dirty="0" err="1" smtClean="0"/>
              <a:t>inc.</a:t>
            </a:r>
            <a:r>
              <a:rPr lang="en-GB" dirty="0" smtClean="0"/>
              <a:t> references to CJEU (Arts 127, 86)</a:t>
            </a:r>
          </a:p>
          <a:p>
            <a:pPr marL="118872" indent="0">
              <a:buNone/>
            </a:pPr>
            <a:endParaRPr lang="en-GB" dirty="0" smtClean="0"/>
          </a:p>
          <a:p>
            <a:r>
              <a:rPr lang="en-GB" b="1" i="1" dirty="0" smtClean="0"/>
              <a:t>EU agencies </a:t>
            </a:r>
            <a:r>
              <a:rPr lang="en-GB" dirty="0" smtClean="0"/>
              <a:t>retain supervisory and enforcement powers (Art 131)</a:t>
            </a:r>
          </a:p>
          <a:p>
            <a:pPr marL="118872" indent="0">
              <a:buNone/>
            </a:pPr>
            <a:endParaRPr lang="en-GB" dirty="0" smtClean="0"/>
          </a:p>
          <a:p>
            <a:r>
              <a:rPr lang="en-GB" b="1" i="1" dirty="0" smtClean="0"/>
              <a:t>Direct effect and supremacy </a:t>
            </a:r>
            <a:r>
              <a:rPr lang="en-GB" dirty="0" smtClean="0"/>
              <a:t>apply (Art 4)</a:t>
            </a:r>
            <a:endParaRPr lang="en-GB" dirty="0"/>
          </a:p>
        </p:txBody>
      </p:sp>
    </p:spTree>
    <p:extLst>
      <p:ext uri="{BB962C8B-B14F-4D97-AF65-F5344CB8AC3E}">
        <p14:creationId xmlns:p14="http://schemas.microsoft.com/office/powerpoint/2010/main" val="387621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TRANSITION PERIOD (2020)</a:t>
            </a:r>
            <a:br>
              <a:rPr lang="en-GB" dirty="0" smtClean="0"/>
            </a:br>
            <a:r>
              <a:rPr lang="en-GB" dirty="0" smtClean="0"/>
              <a:t>EU(W)A 2018 as amended</a:t>
            </a:r>
            <a:endParaRPr lang="en-GB" dirty="0"/>
          </a:p>
        </p:txBody>
      </p:sp>
      <p:sp>
        <p:nvSpPr>
          <p:cNvPr id="3" name="Content Placeholder 2"/>
          <p:cNvSpPr>
            <a:spLocks noGrp="1"/>
          </p:cNvSpPr>
          <p:nvPr>
            <p:ph idx="1"/>
          </p:nvPr>
        </p:nvSpPr>
        <p:spPr/>
        <p:txBody>
          <a:bodyPr/>
          <a:lstStyle/>
          <a:p>
            <a:r>
              <a:rPr lang="en-GB" b="1" i="1" dirty="0" smtClean="0"/>
              <a:t>ECA 1972 </a:t>
            </a:r>
            <a:r>
              <a:rPr lang="en-GB" dirty="0" smtClean="0"/>
              <a:t>repealed on exit day (31/01/20: s1) but </a:t>
            </a:r>
            <a:r>
              <a:rPr lang="en-GB" b="1" i="1" dirty="0" smtClean="0"/>
              <a:t>“saved” for transition period</a:t>
            </a:r>
            <a:r>
              <a:rPr lang="en-GB" dirty="0" smtClean="0"/>
              <a:t>: (s1A)</a:t>
            </a:r>
          </a:p>
          <a:p>
            <a:pPr marL="118872" indent="0">
              <a:buNone/>
            </a:pPr>
            <a:endParaRPr lang="en-GB" dirty="0" smtClean="0"/>
          </a:p>
          <a:p>
            <a:r>
              <a:rPr lang="en-GB" b="1" i="1" dirty="0" smtClean="0"/>
              <a:t>EU law as at exit day </a:t>
            </a:r>
            <a:r>
              <a:rPr lang="en-GB" dirty="0" smtClean="0"/>
              <a:t>applies in UK (s1A(3))</a:t>
            </a:r>
          </a:p>
          <a:p>
            <a:pPr marL="118872" indent="0">
              <a:buNone/>
            </a:pPr>
            <a:endParaRPr lang="en-GB" dirty="0" smtClean="0"/>
          </a:p>
          <a:p>
            <a:r>
              <a:rPr lang="en-GB" b="1" i="1" dirty="0" smtClean="0"/>
              <a:t>“EU-derived domestic legislation” </a:t>
            </a:r>
            <a:r>
              <a:rPr lang="en-GB" dirty="0" smtClean="0"/>
              <a:t>as at exit day remains in force, with glosses (s1B)</a:t>
            </a:r>
            <a:endParaRPr lang="en-GB" dirty="0"/>
          </a:p>
        </p:txBody>
      </p:sp>
    </p:spTree>
    <p:extLst>
      <p:ext uri="{BB962C8B-B14F-4D97-AF65-F5344CB8AC3E}">
        <p14:creationId xmlns:p14="http://schemas.microsoft.com/office/powerpoint/2010/main" val="46668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AFTER “IPC DAY” (2021-)</a:t>
            </a:r>
            <a:br>
              <a:rPr lang="en-GB" dirty="0" smtClean="0"/>
            </a:br>
            <a:r>
              <a:rPr lang="en-GB" dirty="0" smtClean="0"/>
              <a:t>Retained EU law (REUL)</a:t>
            </a:r>
            <a:endParaRPr lang="en-GB" dirty="0"/>
          </a:p>
        </p:txBody>
      </p:sp>
      <p:sp>
        <p:nvSpPr>
          <p:cNvPr id="3" name="Content Placeholder 2"/>
          <p:cNvSpPr>
            <a:spLocks noGrp="1"/>
          </p:cNvSpPr>
          <p:nvPr>
            <p:ph idx="1"/>
          </p:nvPr>
        </p:nvSpPr>
        <p:spPr/>
        <p:txBody>
          <a:bodyPr>
            <a:normAutofit lnSpcReduction="10000"/>
          </a:bodyPr>
          <a:lstStyle/>
          <a:p>
            <a:r>
              <a:rPr lang="en-GB" b="1" i="1" dirty="0" smtClean="0"/>
              <a:t>EU-derived domestic legislation </a:t>
            </a:r>
            <a:r>
              <a:rPr lang="en-GB" dirty="0" smtClean="0"/>
              <a:t>(EU(W)A s2)</a:t>
            </a:r>
          </a:p>
          <a:p>
            <a:pPr marL="118872" indent="0">
              <a:buNone/>
            </a:pPr>
            <a:endParaRPr lang="en-GB" dirty="0" smtClean="0"/>
          </a:p>
          <a:p>
            <a:r>
              <a:rPr lang="en-GB" b="1" i="1" dirty="0" smtClean="0"/>
              <a:t>Direct EU law </a:t>
            </a:r>
            <a:r>
              <a:rPr lang="en-GB" dirty="0" smtClean="0"/>
              <a:t>(s3): Regulations, Decisions &amp;c applicable to the UK (but not CFR)</a:t>
            </a:r>
          </a:p>
          <a:p>
            <a:pPr marL="118872" indent="0">
              <a:buNone/>
            </a:pPr>
            <a:endParaRPr lang="en-GB" dirty="0" smtClean="0"/>
          </a:p>
          <a:p>
            <a:r>
              <a:rPr lang="en-GB" b="1" i="1" dirty="0" smtClean="0"/>
              <a:t>Directly effective rights &amp;c </a:t>
            </a:r>
            <a:r>
              <a:rPr lang="en-GB" dirty="0" smtClean="0"/>
              <a:t>(s4) under ECA: Treaties, recognised directives and GPLs </a:t>
            </a:r>
          </a:p>
          <a:p>
            <a:endParaRPr lang="en-GB" b="1" i="1" dirty="0" smtClean="0"/>
          </a:p>
          <a:p>
            <a:r>
              <a:rPr lang="en-GB" b="1" i="1" dirty="0" smtClean="0"/>
              <a:t>No right of action </a:t>
            </a:r>
            <a:r>
              <a:rPr lang="en-GB" dirty="0" smtClean="0"/>
              <a:t>for failure to comply with GPL, or for </a:t>
            </a:r>
            <a:r>
              <a:rPr lang="en-GB" i="1" dirty="0" err="1" smtClean="0"/>
              <a:t>Francovich</a:t>
            </a:r>
            <a:r>
              <a:rPr lang="en-GB" i="1" dirty="0" smtClean="0"/>
              <a:t> </a:t>
            </a:r>
            <a:r>
              <a:rPr lang="en-GB" dirty="0" smtClean="0"/>
              <a:t>damages (</a:t>
            </a:r>
            <a:r>
              <a:rPr lang="en-GB" dirty="0" err="1" smtClean="0"/>
              <a:t>Sch</a:t>
            </a:r>
            <a:r>
              <a:rPr lang="en-GB" dirty="0" smtClean="0"/>
              <a:t> 1 </a:t>
            </a:r>
            <a:r>
              <a:rPr lang="en-GB" dirty="0" err="1" smtClean="0"/>
              <a:t>ps</a:t>
            </a:r>
            <a:r>
              <a:rPr lang="en-GB" dirty="0" smtClean="0"/>
              <a:t> 3,4)</a:t>
            </a:r>
            <a:endParaRPr lang="en-GB" dirty="0"/>
          </a:p>
        </p:txBody>
      </p:sp>
    </p:spTree>
    <p:extLst>
      <p:ext uri="{BB962C8B-B14F-4D97-AF65-F5344CB8AC3E}">
        <p14:creationId xmlns:p14="http://schemas.microsoft.com/office/powerpoint/2010/main" val="4288248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AFTER “IPC DAY” (2021-)</a:t>
            </a:r>
            <a:br>
              <a:rPr lang="en-GB" dirty="0" smtClean="0"/>
            </a:br>
            <a:r>
              <a:rPr lang="en-GB" dirty="0" smtClean="0"/>
              <a:t>Interpretation of REUL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REUL has </a:t>
            </a:r>
            <a:r>
              <a:rPr lang="en-GB" b="1" i="1" dirty="0" smtClean="0"/>
              <a:t>supremacy</a:t>
            </a:r>
            <a:r>
              <a:rPr lang="en-GB" dirty="0" smtClean="0"/>
              <a:t> over pre-IPC domestic law, but not post-IPC law (s5)</a:t>
            </a:r>
          </a:p>
          <a:p>
            <a:pPr marL="118872" indent="0">
              <a:buNone/>
            </a:pPr>
            <a:endParaRPr lang="en-GB" dirty="0" smtClean="0"/>
          </a:p>
          <a:p>
            <a:r>
              <a:rPr lang="en-GB" dirty="0" smtClean="0"/>
              <a:t>Retained case law / GPLs: </a:t>
            </a:r>
            <a:r>
              <a:rPr lang="en-GB" b="1" i="1" dirty="0" smtClean="0"/>
              <a:t>binding</a:t>
            </a:r>
            <a:r>
              <a:rPr lang="en-GB" dirty="0" smtClean="0"/>
              <a:t> (s6(3))</a:t>
            </a:r>
          </a:p>
          <a:p>
            <a:endParaRPr lang="en-GB" dirty="0" smtClean="0"/>
          </a:p>
          <a:p>
            <a:r>
              <a:rPr lang="en-GB" dirty="0" smtClean="0"/>
              <a:t>Post-IPC </a:t>
            </a:r>
            <a:r>
              <a:rPr lang="en-GB" dirty="0"/>
              <a:t>CJEU </a:t>
            </a:r>
            <a:r>
              <a:rPr lang="en-GB" dirty="0" smtClean="0"/>
              <a:t>rulings: </a:t>
            </a:r>
            <a:r>
              <a:rPr lang="en-GB" b="1" i="1" dirty="0" smtClean="0"/>
              <a:t>may have regard </a:t>
            </a:r>
            <a:r>
              <a:rPr lang="en-GB" dirty="0"/>
              <a:t>(s6(2))</a:t>
            </a:r>
          </a:p>
          <a:p>
            <a:pPr marL="118872" indent="0">
              <a:buNone/>
            </a:pPr>
            <a:endParaRPr lang="en-GB" dirty="0"/>
          </a:p>
          <a:p>
            <a:r>
              <a:rPr lang="en-GB" dirty="0"/>
              <a:t>No more </a:t>
            </a:r>
            <a:r>
              <a:rPr lang="en-GB" b="1" i="1" dirty="0"/>
              <a:t>references to CJEU </a:t>
            </a:r>
            <a:r>
              <a:rPr lang="en-GB" dirty="0"/>
              <a:t>(s6(1))</a:t>
            </a:r>
          </a:p>
          <a:p>
            <a:pPr marL="118872" indent="0">
              <a:buNone/>
            </a:pPr>
            <a:endParaRPr lang="en-GB" dirty="0" smtClean="0"/>
          </a:p>
          <a:p>
            <a:r>
              <a:rPr lang="en-GB" b="1" i="1" dirty="0" smtClean="0"/>
              <a:t>Supreme Court </a:t>
            </a:r>
            <a:r>
              <a:rPr lang="en-GB" dirty="0" smtClean="0"/>
              <a:t>is not bound by REUL (s6(4)): may depart as if from its own decisions</a:t>
            </a:r>
          </a:p>
          <a:p>
            <a:pPr marL="118872" indent="0">
              <a:buNone/>
            </a:pPr>
            <a:endParaRPr lang="en-GB" dirty="0" smtClean="0"/>
          </a:p>
          <a:p>
            <a:endParaRPr lang="en-GB" dirty="0"/>
          </a:p>
        </p:txBody>
      </p:sp>
    </p:spTree>
    <p:extLst>
      <p:ext uri="{BB962C8B-B14F-4D97-AF65-F5344CB8AC3E}">
        <p14:creationId xmlns:p14="http://schemas.microsoft.com/office/powerpoint/2010/main" val="304371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AFTER “IPC DAY” (2021-)</a:t>
            </a:r>
            <a:br>
              <a:rPr lang="en-GB" dirty="0" smtClean="0"/>
            </a:br>
            <a:r>
              <a:rPr lang="en-GB" dirty="0" smtClean="0"/>
              <a:t>Implementation of WA</a:t>
            </a:r>
            <a:endParaRPr lang="en-GB" dirty="0"/>
          </a:p>
        </p:txBody>
      </p:sp>
      <p:sp>
        <p:nvSpPr>
          <p:cNvPr id="3" name="Content Placeholder 2"/>
          <p:cNvSpPr>
            <a:spLocks noGrp="1"/>
          </p:cNvSpPr>
          <p:nvPr>
            <p:ph idx="1"/>
          </p:nvPr>
        </p:nvSpPr>
        <p:spPr/>
        <p:txBody>
          <a:bodyPr>
            <a:normAutofit fontScale="92500" lnSpcReduction="10000"/>
          </a:bodyPr>
          <a:lstStyle/>
          <a:p>
            <a:r>
              <a:rPr lang="en-GB" b="1" i="1" dirty="0" smtClean="0"/>
              <a:t>Rights arising under WA </a:t>
            </a:r>
            <a:r>
              <a:rPr lang="en-GB" dirty="0" smtClean="0"/>
              <a:t>have direct effect and supremacy under EU(W)A s7A:</a:t>
            </a:r>
          </a:p>
          <a:p>
            <a:pPr lvl="1"/>
            <a:r>
              <a:rPr lang="en-GB" dirty="0" smtClean="0"/>
              <a:t>Citizens’ rights (EU(WA)A 2020 Part 3)</a:t>
            </a:r>
          </a:p>
          <a:p>
            <a:pPr lvl="1"/>
            <a:r>
              <a:rPr lang="en-GB" dirty="0" smtClean="0"/>
              <a:t>Financial provisions (EU(WA)A s20)</a:t>
            </a:r>
          </a:p>
          <a:p>
            <a:pPr lvl="1"/>
            <a:r>
              <a:rPr lang="en-GB" dirty="0" smtClean="0"/>
              <a:t>Northern Ireland Protocol (EU(W)(A) s8C)</a:t>
            </a:r>
          </a:p>
          <a:p>
            <a:pPr marL="457200" lvl="1" indent="0">
              <a:buNone/>
            </a:pPr>
            <a:endParaRPr lang="en-GB" dirty="0" smtClean="0"/>
          </a:p>
          <a:p>
            <a:r>
              <a:rPr lang="en-GB" dirty="0" smtClean="0"/>
              <a:t>Similar conduit under EU(W)A s7B for rights arising under</a:t>
            </a:r>
          </a:p>
          <a:p>
            <a:pPr lvl="1"/>
            <a:r>
              <a:rPr lang="en-GB" b="1" i="1" dirty="0" smtClean="0"/>
              <a:t>EEA EFTA </a:t>
            </a:r>
            <a:r>
              <a:rPr lang="en-GB" dirty="0"/>
              <a:t>s</a:t>
            </a:r>
            <a:r>
              <a:rPr lang="en-GB" dirty="0" smtClean="0"/>
              <a:t>eparation agreement</a:t>
            </a:r>
          </a:p>
          <a:p>
            <a:pPr lvl="1"/>
            <a:r>
              <a:rPr lang="en-GB" b="1" i="1" dirty="0" smtClean="0"/>
              <a:t>Swiss citizens’ rights </a:t>
            </a:r>
            <a:r>
              <a:rPr lang="en-GB" dirty="0" smtClean="0"/>
              <a:t>agreement</a:t>
            </a:r>
            <a:endParaRPr lang="en-GB" dirty="0"/>
          </a:p>
        </p:txBody>
      </p:sp>
    </p:spTree>
    <p:extLst>
      <p:ext uri="{BB962C8B-B14F-4D97-AF65-F5344CB8AC3E}">
        <p14:creationId xmlns:p14="http://schemas.microsoft.com/office/powerpoint/2010/main" val="4291980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DELEGATED POWERS</a:t>
            </a:r>
            <a:endParaRPr lang="en-GB" dirty="0"/>
          </a:p>
        </p:txBody>
      </p:sp>
      <p:sp>
        <p:nvSpPr>
          <p:cNvPr id="3" name="Content Placeholder 2"/>
          <p:cNvSpPr>
            <a:spLocks noGrp="1"/>
          </p:cNvSpPr>
          <p:nvPr>
            <p:ph idx="1"/>
          </p:nvPr>
        </p:nvSpPr>
        <p:spPr/>
        <p:txBody>
          <a:bodyPr/>
          <a:lstStyle/>
          <a:p>
            <a:r>
              <a:rPr lang="en-GB" dirty="0" smtClean="0"/>
              <a:t>To deal with “deficiencies arising from withdrawal”: EU(W)A s8 as amended</a:t>
            </a:r>
          </a:p>
          <a:p>
            <a:pPr marL="118872" indent="0">
              <a:buNone/>
            </a:pPr>
            <a:endParaRPr lang="en-GB" dirty="0" smtClean="0"/>
          </a:p>
          <a:p>
            <a:r>
              <a:rPr lang="en-GB" dirty="0" smtClean="0"/>
              <a:t>In connection with the IP (s8A), separation provisions (s8B), NI Protocol (s8C: “Henry VIII on steroids”, though limited by WA)</a:t>
            </a:r>
          </a:p>
          <a:p>
            <a:pPr marL="118872" indent="0">
              <a:buNone/>
            </a:pPr>
            <a:endParaRPr lang="en-GB" dirty="0" smtClean="0"/>
          </a:p>
          <a:p>
            <a:r>
              <a:rPr lang="en-GB" dirty="0" smtClean="0"/>
              <a:t> To tell courts the extent to which they are not bound by REUL (s6(5)A-D: pre-IPC)</a:t>
            </a:r>
            <a:endParaRPr lang="en-GB" dirty="0"/>
          </a:p>
        </p:txBody>
      </p:sp>
    </p:spTree>
    <p:extLst>
      <p:ext uri="{BB962C8B-B14F-4D97-AF65-F5344CB8AC3E}">
        <p14:creationId xmlns:p14="http://schemas.microsoft.com/office/powerpoint/2010/main" val="35743831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27365</TotalTime>
  <Words>835</Words>
  <Application>Microsoft Office PowerPoint</Application>
  <PresentationFormat>On-screen Show (4:3)</PresentationFormat>
  <Paragraphs>94</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Corbel</vt:lpstr>
      <vt:lpstr>Wingdings</vt:lpstr>
      <vt:lpstr>Wingdings 2</vt:lpstr>
      <vt:lpstr>Wingdings 3</vt:lpstr>
      <vt:lpstr>Module</vt:lpstr>
      <vt:lpstr>The status of EU law in the UK after Brexit: introduction</vt:lpstr>
      <vt:lpstr>EU(W)A and EU(WA)A</vt:lpstr>
      <vt:lpstr>A Tale of Two WABs</vt:lpstr>
      <vt:lpstr>TRANSITION PERIOD (2020) Withdrawal Agreement (WA)</vt:lpstr>
      <vt:lpstr>TRANSITION PERIOD (2020) EU(W)A 2018 as amended</vt:lpstr>
      <vt:lpstr>AFTER “IPC DAY” (2021-) Retained EU law (REUL)</vt:lpstr>
      <vt:lpstr>AFTER “IPC DAY” (2021-) Interpretation of REUL</vt:lpstr>
      <vt:lpstr>AFTER “IPC DAY” (2021-) Implementation of WA</vt:lpstr>
      <vt:lpstr>DELEGATED POWERS</vt:lpstr>
      <vt:lpstr>The status of EU law in the UK after Brexit: introduction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UK without Convention rights - Freedom or danger?</dc:title>
  <dc:creator>anderson</dc:creator>
  <cp:lastModifiedBy>Susan Monteiro</cp:lastModifiedBy>
  <cp:revision>148</cp:revision>
  <cp:lastPrinted>2016-12-05T15:02:59Z</cp:lastPrinted>
  <dcterms:created xsi:type="dcterms:W3CDTF">2013-05-07T17:44:53Z</dcterms:created>
  <dcterms:modified xsi:type="dcterms:W3CDTF">2020-03-02T21:31:37Z</dcterms:modified>
</cp:coreProperties>
</file>