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5" r:id="rId2"/>
    <p:sldId id="270" r:id="rId3"/>
    <p:sldId id="287" r:id="rId4"/>
    <p:sldId id="294" r:id="rId5"/>
    <p:sldId id="288" r:id="rId6"/>
    <p:sldId id="280" r:id="rId7"/>
    <p:sldId id="289" r:id="rId8"/>
    <p:sldId id="281" r:id="rId9"/>
    <p:sldId id="291" r:id="rId10"/>
    <p:sldId id="290" r:id="rId11"/>
    <p:sldId id="292" r:id="rId12"/>
    <p:sldId id="283" r:id="rId13"/>
    <p:sldId id="293" r:id="rId14"/>
    <p:sldId id="286" r:id="rId15"/>
    <p:sldId id="266" r:id="rId1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53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70"/>
  </p:normalViewPr>
  <p:slideViewPr>
    <p:cSldViewPr snapToGrid="0" snapToObjects="1">
      <p:cViewPr varScale="1">
        <p:scale>
          <a:sx n="33" d="100"/>
          <a:sy n="33" d="100"/>
        </p:scale>
        <p:origin x="1128" y="54"/>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9" name="Shape 59"/>
          <p:cNvSpPr>
            <a:spLocks noGrp="1" noRot="1" noChangeAspect="1"/>
          </p:cNvSpPr>
          <p:nvPr>
            <p:ph type="sldImg"/>
          </p:nvPr>
        </p:nvSpPr>
        <p:spPr>
          <a:xfrm>
            <a:off x="1143000" y="685800"/>
            <a:ext cx="4572000" cy="3429000"/>
          </a:xfrm>
          <a:prstGeom prst="rect">
            <a:avLst/>
          </a:prstGeom>
        </p:spPr>
        <p:txBody>
          <a:bodyPr/>
          <a:lstStyle/>
          <a:p>
            <a:endParaRPr/>
          </a:p>
        </p:txBody>
      </p:sp>
      <p:sp>
        <p:nvSpPr>
          <p:cNvPr id="60" name="Shape 6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33949776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ue Title">
    <p:spTree>
      <p:nvGrpSpPr>
        <p:cNvPr id="1" name=""/>
        <p:cNvGrpSpPr/>
        <p:nvPr/>
      </p:nvGrpSpPr>
      <p:grpSpPr>
        <a:xfrm>
          <a:off x="0" y="0"/>
          <a:ext cx="0" cy="0"/>
          <a:chOff x="0" y="0"/>
          <a:chExt cx="0" cy="0"/>
        </a:xfrm>
      </p:grpSpPr>
      <p:sp>
        <p:nvSpPr>
          <p:cNvPr id="14" name="Shape 14"/>
          <p:cNvSpPr>
            <a:spLocks noGrp="1"/>
          </p:cNvSpPr>
          <p:nvPr>
            <p:ph type="title"/>
          </p:nvPr>
        </p:nvSpPr>
        <p:spPr>
          <a:prstGeom prst="rect">
            <a:avLst/>
          </a:prstGeom>
        </p:spPr>
        <p:txBody>
          <a:bodyPr/>
          <a:lstStyle/>
          <a:p>
            <a:r>
              <a:rPr lang="en-US"/>
              <a:t>Click to edit Master title style</a:t>
            </a:r>
            <a:endParaRPr/>
          </a:p>
        </p:txBody>
      </p:sp>
      <p:sp>
        <p:nvSpPr>
          <p:cNvPr id="15" name="Shape 15"/>
          <p:cNvSpPr>
            <a:spLocks noGrp="1"/>
          </p:cNvSpPr>
          <p:nvPr>
            <p:ph type="body" sz="half" idx="1"/>
          </p:nvPr>
        </p:nvSpPr>
        <p:spPr>
          <a:prstGeom prst="rect">
            <a:avLst/>
          </a:prstGeom>
        </p:spPr>
        <p:txBody>
          <a:bodyPr/>
          <a:lstStyle>
            <a:lvl1pPr marL="342900" marR="0" indent="-342900" algn="l" defTabSz="914400" rtl="0" eaLnBrk="1" fontAlgn="base" latinLnBrk="0" hangingPunct="1">
              <a:lnSpc>
                <a:spcPct val="100000"/>
              </a:lnSpc>
              <a:spcBef>
                <a:spcPct val="20000"/>
              </a:spcBef>
              <a:spcAft>
                <a:spcPct val="0"/>
              </a:spcAft>
              <a:buClrTx/>
              <a:buSzTx/>
              <a:buFontTx/>
              <a:buChar char="•"/>
              <a:tabLst/>
              <a:defRPr/>
            </a:lvl1pPr>
            <a:lvl2pPr marL="742950" marR="0" indent="-285750" algn="l" defTabSz="914400" rtl="0" eaLnBrk="1" fontAlgn="base" latinLnBrk="0" hangingPunct="1">
              <a:lnSpc>
                <a:spcPct val="100000"/>
              </a:lnSpc>
              <a:spcBef>
                <a:spcPct val="20000"/>
              </a:spcBef>
              <a:spcAft>
                <a:spcPct val="0"/>
              </a:spcAft>
              <a:buClrTx/>
              <a:buSzTx/>
              <a:buFontTx/>
              <a:buChar char="–"/>
              <a:tabLst/>
              <a:defRPr/>
            </a:lvl2pPr>
            <a:lvl3pPr marL="1143000" marR="0" indent="-228600" algn="l" defTabSz="914400" rtl="0" eaLnBrk="1" fontAlgn="base" latinLnBrk="0" hangingPunct="1">
              <a:lnSpc>
                <a:spcPct val="100000"/>
              </a:lnSpc>
              <a:spcBef>
                <a:spcPct val="20000"/>
              </a:spcBef>
              <a:spcAft>
                <a:spcPct val="0"/>
              </a:spcAft>
              <a:buClrTx/>
              <a:buSzTx/>
              <a:buFont typeface="Wingdings" charset="2"/>
              <a:buChar char="§"/>
              <a:tabLst/>
              <a:defRPr/>
            </a:lvl3pPr>
            <a:lvl4pPr marL="1600200" marR="0" indent="-228600" algn="l" defTabSz="914400" rtl="0" eaLnBrk="1" fontAlgn="base" latinLnBrk="0" hangingPunct="1">
              <a:lnSpc>
                <a:spcPct val="100000"/>
              </a:lnSpc>
              <a:spcBef>
                <a:spcPct val="20000"/>
              </a:spcBef>
              <a:spcAft>
                <a:spcPct val="0"/>
              </a:spcAft>
              <a:buClrTx/>
              <a:buSzTx/>
              <a:buFont typeface="Courier New" charset="0"/>
              <a:buChar char="o"/>
              <a:tabLst/>
              <a:defRPr/>
            </a:lvl4pPr>
            <a:lvl5pPr marL="2057400" marR="0" indent="-228600" algn="l" defTabSz="914400" rtl="0" eaLnBrk="1" fontAlgn="base" latinLnBrk="0" hangingPunct="1">
              <a:lnSpc>
                <a:spcPct val="100000"/>
              </a:lnSpc>
              <a:spcBef>
                <a:spcPct val="20000"/>
              </a:spcBef>
              <a:spcAft>
                <a:spcPct val="0"/>
              </a:spcAft>
              <a:buClrTx/>
              <a:buSzTx/>
              <a:buFontTx/>
              <a:buChar char="»"/>
              <a:tabLst/>
              <a:defRPr/>
            </a:lvl5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x-none" sz="3200" b="0" i="0" u="none" strike="noStrike" kern="1200" cap="none" spc="0" normalizeH="0" baseline="0" noProof="0">
                <a:ln>
                  <a:noFill/>
                </a:ln>
                <a:solidFill>
                  <a:srgbClr val="FFFFFF"/>
                </a:solidFill>
                <a:effectLst/>
                <a:uLnTx/>
                <a:uFillTx/>
                <a:latin typeface="Helvetica"/>
                <a:ea typeface="ＭＳ Ｐゴシック"/>
              </a:rPr>
              <a:t>Click to edit Master text styles</a:t>
            </a:r>
          </a:p>
          <a:p>
            <a:pPr marL="342900" marR="0" lvl="1" indent="-342900" algn="l" defTabSz="914400" rtl="0" eaLnBrk="1" fontAlgn="base" latinLnBrk="0" hangingPunct="1">
              <a:lnSpc>
                <a:spcPct val="100000"/>
              </a:lnSpc>
              <a:spcBef>
                <a:spcPct val="20000"/>
              </a:spcBef>
              <a:spcAft>
                <a:spcPct val="0"/>
              </a:spcAft>
              <a:buClrTx/>
              <a:buSzTx/>
              <a:buFontTx/>
              <a:buChar char="•"/>
              <a:tabLst/>
              <a:defRPr/>
            </a:pPr>
            <a:r>
              <a:rPr kumimoji="0" lang="en-US" altLang="x-none" sz="3200" b="0" i="0" u="none" strike="noStrike" kern="1200" cap="none" spc="0" normalizeH="0" baseline="0" noProof="0">
                <a:ln>
                  <a:noFill/>
                </a:ln>
                <a:solidFill>
                  <a:srgbClr val="FFFFFF"/>
                </a:solidFill>
                <a:effectLst/>
                <a:uLnTx/>
                <a:uFillTx/>
                <a:latin typeface="Helvetica"/>
                <a:ea typeface="ＭＳ Ｐゴシック"/>
              </a:rPr>
              <a:t>Second level</a:t>
            </a:r>
          </a:p>
          <a:p>
            <a:pPr marL="342900" marR="0" lvl="2" indent="-342900" algn="l" defTabSz="914400" rtl="0" eaLnBrk="1" fontAlgn="base" latinLnBrk="0" hangingPunct="1">
              <a:lnSpc>
                <a:spcPct val="100000"/>
              </a:lnSpc>
              <a:spcBef>
                <a:spcPct val="20000"/>
              </a:spcBef>
              <a:spcAft>
                <a:spcPct val="0"/>
              </a:spcAft>
              <a:buClrTx/>
              <a:buSzTx/>
              <a:buFontTx/>
              <a:buChar char="•"/>
              <a:tabLst/>
              <a:defRPr/>
            </a:pPr>
            <a:r>
              <a:rPr kumimoji="0" lang="en-US" altLang="x-none" sz="3200" b="0" i="0" u="none" strike="noStrike" kern="1200" cap="none" spc="0" normalizeH="0" baseline="0" noProof="0">
                <a:ln>
                  <a:noFill/>
                </a:ln>
                <a:solidFill>
                  <a:srgbClr val="FFFFFF"/>
                </a:solidFill>
                <a:effectLst/>
                <a:uLnTx/>
                <a:uFillTx/>
                <a:latin typeface="Helvetica"/>
                <a:ea typeface="ＭＳ Ｐゴシック"/>
              </a:rPr>
              <a:t>Third level</a:t>
            </a:r>
          </a:p>
          <a:p>
            <a:pPr marL="342900" marR="0" lvl="3" indent="-342900" algn="l" defTabSz="914400" rtl="0" eaLnBrk="1" fontAlgn="base" latinLnBrk="0" hangingPunct="1">
              <a:lnSpc>
                <a:spcPct val="100000"/>
              </a:lnSpc>
              <a:spcBef>
                <a:spcPct val="20000"/>
              </a:spcBef>
              <a:spcAft>
                <a:spcPct val="0"/>
              </a:spcAft>
              <a:buClrTx/>
              <a:buSzTx/>
              <a:buFontTx/>
              <a:buChar char="•"/>
              <a:tabLst/>
              <a:defRPr/>
            </a:pPr>
            <a:r>
              <a:rPr kumimoji="0" lang="en-US" altLang="x-none" sz="3200" b="0" i="0" u="none" strike="noStrike" kern="1200" cap="none" spc="0" normalizeH="0" baseline="0" noProof="0">
                <a:ln>
                  <a:noFill/>
                </a:ln>
                <a:solidFill>
                  <a:srgbClr val="FFFFFF"/>
                </a:solidFill>
                <a:effectLst/>
                <a:uLnTx/>
                <a:uFillTx/>
                <a:latin typeface="Helvetica"/>
                <a:ea typeface="ＭＳ Ｐゴシック"/>
              </a:rPr>
              <a:t>Fourth level</a:t>
            </a:r>
          </a:p>
          <a:p>
            <a:pPr marL="342900" marR="0" lvl="4" indent="-342900" algn="l" defTabSz="914400" rtl="0" eaLnBrk="1" fontAlgn="base" latinLnBrk="0" hangingPunct="1">
              <a:lnSpc>
                <a:spcPct val="100000"/>
              </a:lnSpc>
              <a:spcBef>
                <a:spcPct val="20000"/>
              </a:spcBef>
              <a:spcAft>
                <a:spcPct val="0"/>
              </a:spcAft>
              <a:buClrTx/>
              <a:buSzTx/>
              <a:buFontTx/>
              <a:buChar char="•"/>
              <a:tabLst/>
              <a:defRPr/>
            </a:pPr>
            <a:r>
              <a:rPr kumimoji="0" lang="en-US" altLang="x-none" sz="3200" b="0" i="0" u="none" strike="noStrike" kern="1200" cap="none" spc="0" normalizeH="0" baseline="0" noProof="0">
                <a:ln>
                  <a:noFill/>
                </a:ln>
                <a:solidFill>
                  <a:srgbClr val="FFFFFF"/>
                </a:solidFill>
                <a:effectLst/>
                <a:uLnTx/>
                <a:uFillTx/>
                <a:latin typeface="Helvetica"/>
                <a:ea typeface="ＭＳ Ｐゴシック"/>
              </a:rPr>
              <a:t>Fifth level</a:t>
            </a:r>
            <a:endParaRPr kumimoji="0" lang="en-US" altLang="x-none" sz="2000" b="0" i="0" u="none" strike="noStrike" kern="1200" cap="none" spc="0" normalizeH="0" baseline="0" noProof="0" dirty="0">
              <a:ln>
                <a:noFill/>
              </a:ln>
              <a:solidFill>
                <a:srgbClr val="FFFFFF"/>
              </a:solidFill>
              <a:effectLst/>
              <a:uLnTx/>
              <a:uFillTx/>
              <a:latin typeface="Helvetica"/>
              <a:ea typeface="ＭＳ Ｐゴシック"/>
              <a:cs typeface=""/>
            </a:endParaRPr>
          </a:p>
        </p:txBody>
      </p:sp>
      <p:sp>
        <p:nvSpPr>
          <p:cNvPr id="16" name="Shape 1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9_Green Title copy">
    <p:spTree>
      <p:nvGrpSpPr>
        <p:cNvPr id="1" name=""/>
        <p:cNvGrpSpPr/>
        <p:nvPr/>
      </p:nvGrpSpPr>
      <p:grpSpPr>
        <a:xfrm>
          <a:off x="0" y="0"/>
          <a:ext cx="0" cy="0"/>
          <a:chOff x="0" y="0"/>
          <a:chExt cx="0" cy="0"/>
        </a:xfrm>
      </p:grpSpPr>
      <p:sp>
        <p:nvSpPr>
          <p:cNvPr id="47" name="Shape 47"/>
          <p:cNvSpPr>
            <a:spLocks noGrp="1"/>
          </p:cNvSpPr>
          <p:nvPr>
            <p:ph type="title"/>
          </p:nvPr>
        </p:nvSpPr>
        <p:spPr>
          <a:xfrm>
            <a:off x="939800" y="685800"/>
            <a:ext cx="12052300" cy="1130300"/>
          </a:xfrm>
          <a:prstGeom prst="rect">
            <a:avLst/>
          </a:prstGeom>
        </p:spPr>
        <p:txBody>
          <a:bodyPr/>
          <a:lstStyle>
            <a:lvl1pPr>
              <a:defRPr sz="4500">
                <a:solidFill>
                  <a:srgbClr val="53585F"/>
                </a:solidFill>
              </a:defRPr>
            </a:lvl1pPr>
          </a:lstStyle>
          <a:p>
            <a:r>
              <a:rPr lang="en-US"/>
              <a:t>Click to edit Master title style</a:t>
            </a:r>
            <a:endParaRPr dirty="0"/>
          </a:p>
        </p:txBody>
      </p:sp>
      <p:sp>
        <p:nvSpPr>
          <p:cNvPr id="49" name="Shape 49"/>
          <p:cNvSpPr/>
          <p:nvPr/>
        </p:nvSpPr>
        <p:spPr>
          <a:xfrm>
            <a:off x="927927" y="9038144"/>
            <a:ext cx="5090511" cy="37959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800">
                <a:solidFill>
                  <a:srgbClr val="246290"/>
                </a:solidFill>
                <a:latin typeface="Arial"/>
                <a:ea typeface="Arial"/>
                <a:cs typeface="Arial"/>
                <a:sym typeface="Arial"/>
              </a:defRPr>
            </a:lvl1pPr>
          </a:lstStyle>
          <a:p>
            <a:r>
              <a:rPr dirty="0"/>
              <a:t>matrix@matrixlaw.co.uk      +44 (0)20 740</a:t>
            </a:r>
            <a:r>
              <a:rPr lang="en-GB" dirty="0"/>
              <a:t>4</a:t>
            </a:r>
            <a:r>
              <a:rPr dirty="0"/>
              <a:t> 3447</a:t>
            </a:r>
          </a:p>
        </p:txBody>
      </p:sp>
      <p:pic>
        <p:nvPicPr>
          <p:cNvPr id="50" name="matrix white.png"/>
          <p:cNvPicPr>
            <a:picLocks noChangeAspect="1"/>
          </p:cNvPicPr>
          <p:nvPr/>
        </p:nvPicPr>
        <p:blipFill>
          <a:blip r:embed="rId2">
            <a:extLst/>
          </a:blip>
          <a:stretch>
            <a:fillRect/>
          </a:stretch>
        </p:blipFill>
        <p:spPr>
          <a:xfrm>
            <a:off x="11417300" y="8986639"/>
            <a:ext cx="1163411" cy="482601"/>
          </a:xfrm>
          <a:prstGeom prst="rect">
            <a:avLst/>
          </a:prstGeom>
          <a:ln w="12700">
            <a:miter lim="400000"/>
          </a:ln>
        </p:spPr>
      </p:pic>
      <p:pic>
        <p:nvPicPr>
          <p:cNvPr id="52" name="matrix blue.png"/>
          <p:cNvPicPr>
            <a:picLocks noChangeAspect="1"/>
          </p:cNvPicPr>
          <p:nvPr/>
        </p:nvPicPr>
        <p:blipFill>
          <a:blip r:embed="rId3">
            <a:extLst/>
          </a:blip>
          <a:stretch>
            <a:fillRect/>
          </a:stretch>
        </p:blipFill>
        <p:spPr>
          <a:xfrm>
            <a:off x="11253455" y="8978900"/>
            <a:ext cx="1168798" cy="482600"/>
          </a:xfrm>
          <a:prstGeom prst="rect">
            <a:avLst/>
          </a:prstGeom>
          <a:ln w="12700">
            <a:miter lim="400000"/>
          </a:ln>
        </p:spPr>
      </p:pic>
      <p:sp>
        <p:nvSpPr>
          <p:cNvPr id="53" name="Shape 53"/>
          <p:cNvSpPr>
            <a:spLocks noGrp="1"/>
          </p:cNvSpPr>
          <p:nvPr>
            <p:ph type="sldNum" sz="quarter" idx="2"/>
          </p:nvPr>
        </p:nvSpPr>
        <p:spPr>
          <a:prstGeom prst="rect">
            <a:avLst/>
          </a:prstGeom>
        </p:spPr>
        <p:txBody>
          <a:bodyPr/>
          <a:lstStyle/>
          <a:p>
            <a:fld id="{86CB4B4D-7CA3-9044-876B-883B54F8677D}" type="slidenum">
              <a:t>‹#›</a:t>
            </a:fld>
            <a:endParaRPr/>
          </a:p>
        </p:txBody>
      </p:sp>
      <p:sp>
        <p:nvSpPr>
          <p:cNvPr id="13" name="Text Placeholder 3"/>
          <p:cNvSpPr>
            <a:spLocks noGrp="1"/>
          </p:cNvSpPr>
          <p:nvPr>
            <p:ph type="body" sz="half" idx="11"/>
          </p:nvPr>
        </p:nvSpPr>
        <p:spPr>
          <a:xfrm>
            <a:off x="939799" y="2163161"/>
            <a:ext cx="4301672" cy="6353278"/>
          </a:xfrm>
        </p:spPr>
        <p:txBody>
          <a:bodyPr/>
          <a:lstStyle>
            <a:lvl1pPr marL="0" indent="0">
              <a:buNone/>
              <a:defRPr sz="2500">
                <a:solidFill>
                  <a:srgbClr val="58535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4" name="Picture Placeholder 2"/>
          <p:cNvSpPr>
            <a:spLocks noGrp="1"/>
          </p:cNvSpPr>
          <p:nvPr>
            <p:ph type="pic" idx="1"/>
          </p:nvPr>
        </p:nvSpPr>
        <p:spPr>
          <a:xfrm>
            <a:off x="5535385" y="2163161"/>
            <a:ext cx="6496573" cy="635327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778346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Green Title copy">
    <p:spTree>
      <p:nvGrpSpPr>
        <p:cNvPr id="1" name=""/>
        <p:cNvGrpSpPr/>
        <p:nvPr/>
      </p:nvGrpSpPr>
      <p:grpSpPr>
        <a:xfrm>
          <a:off x="0" y="0"/>
          <a:ext cx="0" cy="0"/>
          <a:chOff x="0" y="0"/>
          <a:chExt cx="0" cy="0"/>
        </a:xfrm>
      </p:grpSpPr>
      <p:sp>
        <p:nvSpPr>
          <p:cNvPr id="47" name="Shape 47"/>
          <p:cNvSpPr>
            <a:spLocks noGrp="1"/>
          </p:cNvSpPr>
          <p:nvPr>
            <p:ph type="title"/>
          </p:nvPr>
        </p:nvSpPr>
        <p:spPr>
          <a:xfrm>
            <a:off x="939800" y="685800"/>
            <a:ext cx="12052300" cy="1130300"/>
          </a:xfrm>
          <a:prstGeom prst="rect">
            <a:avLst/>
          </a:prstGeom>
        </p:spPr>
        <p:txBody>
          <a:bodyPr/>
          <a:lstStyle>
            <a:lvl1pPr>
              <a:defRPr sz="4500">
                <a:solidFill>
                  <a:srgbClr val="53585F"/>
                </a:solidFill>
              </a:defRPr>
            </a:lvl1pPr>
          </a:lstStyle>
          <a:p>
            <a:r>
              <a:rPr lang="en-US"/>
              <a:t>Click to edit Master title style</a:t>
            </a:r>
            <a:endParaRPr dirty="0"/>
          </a:p>
        </p:txBody>
      </p:sp>
      <p:sp>
        <p:nvSpPr>
          <p:cNvPr id="49" name="Shape 49"/>
          <p:cNvSpPr/>
          <p:nvPr/>
        </p:nvSpPr>
        <p:spPr>
          <a:xfrm>
            <a:off x="927927" y="9038144"/>
            <a:ext cx="5090511" cy="37959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800">
                <a:solidFill>
                  <a:srgbClr val="246290"/>
                </a:solidFill>
                <a:latin typeface="Arial"/>
                <a:ea typeface="Arial"/>
                <a:cs typeface="Arial"/>
                <a:sym typeface="Arial"/>
              </a:defRPr>
            </a:lvl1pPr>
          </a:lstStyle>
          <a:p>
            <a:r>
              <a:rPr dirty="0"/>
              <a:t>matrix@matrixlaw.co.uk      +44 (0)20 740</a:t>
            </a:r>
            <a:r>
              <a:rPr lang="en-GB" dirty="0"/>
              <a:t>4</a:t>
            </a:r>
            <a:r>
              <a:rPr dirty="0"/>
              <a:t> 3447</a:t>
            </a:r>
          </a:p>
        </p:txBody>
      </p:sp>
      <p:pic>
        <p:nvPicPr>
          <p:cNvPr id="50" name="matrix white.png"/>
          <p:cNvPicPr>
            <a:picLocks noChangeAspect="1"/>
          </p:cNvPicPr>
          <p:nvPr/>
        </p:nvPicPr>
        <p:blipFill>
          <a:blip r:embed="rId2">
            <a:extLst/>
          </a:blip>
          <a:stretch>
            <a:fillRect/>
          </a:stretch>
        </p:blipFill>
        <p:spPr>
          <a:xfrm>
            <a:off x="11417300" y="8986639"/>
            <a:ext cx="1163411" cy="482601"/>
          </a:xfrm>
          <a:prstGeom prst="rect">
            <a:avLst/>
          </a:prstGeom>
          <a:ln w="12700">
            <a:miter lim="400000"/>
          </a:ln>
        </p:spPr>
      </p:pic>
      <p:sp>
        <p:nvSpPr>
          <p:cNvPr id="51" name="Shape 51"/>
          <p:cNvSpPr>
            <a:spLocks noGrp="1"/>
          </p:cNvSpPr>
          <p:nvPr>
            <p:ph type="body" sz="half" idx="13"/>
          </p:nvPr>
        </p:nvSpPr>
        <p:spPr>
          <a:xfrm>
            <a:off x="939800" y="2163161"/>
            <a:ext cx="11092160" cy="6353278"/>
          </a:xfrm>
          <a:prstGeom prst="rect">
            <a:avLst/>
          </a:prstGeom>
        </p:spPr>
        <p:txBody>
          <a:bodyPr/>
          <a:lstStyle>
            <a:lvl1pPr>
              <a:defRPr sz="2500">
                <a:solidFill>
                  <a:srgbClr val="53585F"/>
                </a:solidFill>
              </a:defRPr>
            </a:lvl1pPr>
            <a:lvl2pPr>
              <a:defRPr sz="2500">
                <a:solidFill>
                  <a:srgbClr val="53585F"/>
                </a:solidFill>
              </a:defRPr>
            </a:lvl2pPr>
            <a:lvl3pPr>
              <a:defRPr sz="2500">
                <a:solidFill>
                  <a:srgbClr val="53585F"/>
                </a:solidFill>
              </a:defRPr>
            </a:lvl3pPr>
            <a:lvl4pPr>
              <a:defRPr sz="2500">
                <a:solidFill>
                  <a:srgbClr val="53585F"/>
                </a:solidFill>
              </a:defRPr>
            </a:lvl4pPr>
            <a:lvl5pPr>
              <a:defRPr sz="2500">
                <a:solidFill>
                  <a:srgbClr val="53585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pic>
        <p:nvPicPr>
          <p:cNvPr id="52" name="matrix blue.png"/>
          <p:cNvPicPr>
            <a:picLocks noChangeAspect="1"/>
          </p:cNvPicPr>
          <p:nvPr/>
        </p:nvPicPr>
        <p:blipFill>
          <a:blip r:embed="rId3">
            <a:extLst/>
          </a:blip>
          <a:stretch>
            <a:fillRect/>
          </a:stretch>
        </p:blipFill>
        <p:spPr>
          <a:xfrm>
            <a:off x="11253455" y="8978900"/>
            <a:ext cx="1168798" cy="482600"/>
          </a:xfrm>
          <a:prstGeom prst="rect">
            <a:avLst/>
          </a:prstGeom>
          <a:ln w="12700">
            <a:miter lim="400000"/>
          </a:ln>
        </p:spPr>
      </p:pic>
      <p:sp>
        <p:nvSpPr>
          <p:cNvPr id="53" name="Shape 5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Green Title copy">
    <p:spTree>
      <p:nvGrpSpPr>
        <p:cNvPr id="1" name=""/>
        <p:cNvGrpSpPr/>
        <p:nvPr/>
      </p:nvGrpSpPr>
      <p:grpSpPr>
        <a:xfrm>
          <a:off x="0" y="0"/>
          <a:ext cx="0" cy="0"/>
          <a:chOff x="0" y="0"/>
          <a:chExt cx="0" cy="0"/>
        </a:xfrm>
      </p:grpSpPr>
      <p:sp>
        <p:nvSpPr>
          <p:cNvPr id="47" name="Shape 47"/>
          <p:cNvSpPr>
            <a:spLocks noGrp="1"/>
          </p:cNvSpPr>
          <p:nvPr>
            <p:ph type="title"/>
          </p:nvPr>
        </p:nvSpPr>
        <p:spPr>
          <a:xfrm>
            <a:off x="939800" y="685800"/>
            <a:ext cx="12052300" cy="1130300"/>
          </a:xfrm>
          <a:prstGeom prst="rect">
            <a:avLst/>
          </a:prstGeom>
        </p:spPr>
        <p:txBody>
          <a:bodyPr/>
          <a:lstStyle>
            <a:lvl1pPr>
              <a:defRPr sz="4500">
                <a:solidFill>
                  <a:srgbClr val="53585F"/>
                </a:solidFill>
              </a:defRPr>
            </a:lvl1pPr>
          </a:lstStyle>
          <a:p>
            <a:r>
              <a:rPr lang="en-US"/>
              <a:t>Click to edit Master title style</a:t>
            </a:r>
            <a:endParaRPr dirty="0"/>
          </a:p>
        </p:txBody>
      </p:sp>
      <p:sp>
        <p:nvSpPr>
          <p:cNvPr id="49" name="Shape 49"/>
          <p:cNvSpPr/>
          <p:nvPr/>
        </p:nvSpPr>
        <p:spPr>
          <a:xfrm>
            <a:off x="927927" y="9038144"/>
            <a:ext cx="5090511" cy="37959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800">
                <a:solidFill>
                  <a:srgbClr val="246290"/>
                </a:solidFill>
                <a:latin typeface="Arial"/>
                <a:ea typeface="Arial"/>
                <a:cs typeface="Arial"/>
                <a:sym typeface="Arial"/>
              </a:defRPr>
            </a:lvl1pPr>
          </a:lstStyle>
          <a:p>
            <a:r>
              <a:rPr dirty="0"/>
              <a:t>matrix@matrixlaw.co.uk      +44 (0)20 740</a:t>
            </a:r>
            <a:r>
              <a:rPr lang="en-GB" dirty="0"/>
              <a:t>4</a:t>
            </a:r>
            <a:r>
              <a:rPr dirty="0"/>
              <a:t> 3447</a:t>
            </a:r>
          </a:p>
        </p:txBody>
      </p:sp>
      <p:pic>
        <p:nvPicPr>
          <p:cNvPr id="50" name="matrix white.png"/>
          <p:cNvPicPr>
            <a:picLocks noChangeAspect="1"/>
          </p:cNvPicPr>
          <p:nvPr/>
        </p:nvPicPr>
        <p:blipFill>
          <a:blip r:embed="rId2">
            <a:extLst/>
          </a:blip>
          <a:stretch>
            <a:fillRect/>
          </a:stretch>
        </p:blipFill>
        <p:spPr>
          <a:xfrm>
            <a:off x="11417300" y="8986639"/>
            <a:ext cx="1163411" cy="482601"/>
          </a:xfrm>
          <a:prstGeom prst="rect">
            <a:avLst/>
          </a:prstGeom>
          <a:ln w="12700">
            <a:miter lim="400000"/>
          </a:ln>
        </p:spPr>
      </p:pic>
      <p:pic>
        <p:nvPicPr>
          <p:cNvPr id="52" name="matrix blue.png"/>
          <p:cNvPicPr>
            <a:picLocks noChangeAspect="1"/>
          </p:cNvPicPr>
          <p:nvPr/>
        </p:nvPicPr>
        <p:blipFill>
          <a:blip r:embed="rId3">
            <a:extLst/>
          </a:blip>
          <a:stretch>
            <a:fillRect/>
          </a:stretch>
        </p:blipFill>
        <p:spPr>
          <a:xfrm>
            <a:off x="11253455" y="8978900"/>
            <a:ext cx="1168798" cy="482600"/>
          </a:xfrm>
          <a:prstGeom prst="rect">
            <a:avLst/>
          </a:prstGeom>
          <a:ln w="12700">
            <a:miter lim="400000"/>
          </a:ln>
        </p:spPr>
      </p:pic>
      <p:sp>
        <p:nvSpPr>
          <p:cNvPr id="53" name="Shape 53"/>
          <p:cNvSpPr>
            <a:spLocks noGrp="1"/>
          </p:cNvSpPr>
          <p:nvPr>
            <p:ph type="sldNum" sz="quarter" idx="2"/>
          </p:nvPr>
        </p:nvSpPr>
        <p:spPr>
          <a:prstGeom prst="rect">
            <a:avLst/>
          </a:prstGeom>
        </p:spPr>
        <p:txBody>
          <a:bodyPr/>
          <a:lstStyle/>
          <a:p>
            <a:fld id="{86CB4B4D-7CA3-9044-876B-883B54F8677D}" type="slidenum">
              <a:t>‹#›</a:t>
            </a:fld>
            <a:endParaRPr/>
          </a:p>
        </p:txBody>
      </p:sp>
      <p:sp>
        <p:nvSpPr>
          <p:cNvPr id="10" name="Title 1"/>
          <p:cNvSpPr txBox="1">
            <a:spLocks/>
          </p:cNvSpPr>
          <p:nvPr userDrawn="1"/>
        </p:nvSpPr>
        <p:spPr>
          <a:xfrm>
            <a:off x="939800" y="2171786"/>
            <a:ext cx="11092160" cy="352447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0" marR="0" indent="0" algn="ctr" defTabSz="584200" latinLnBrk="0">
              <a:lnSpc>
                <a:spcPct val="100000"/>
              </a:lnSpc>
              <a:spcBef>
                <a:spcPts val="0"/>
              </a:spcBef>
              <a:spcAft>
                <a:spcPts val="0"/>
              </a:spcAft>
              <a:buClrTx/>
              <a:buSzTx/>
              <a:buFontTx/>
              <a:buNone/>
              <a:tabLst/>
              <a:defRPr sz="6000" b="0" i="0" u="none" strike="noStrike" cap="all" spc="0" baseline="0">
                <a:ln>
                  <a:noFill/>
                </a:ln>
                <a:solidFill>
                  <a:srgbClr val="FFFFFF"/>
                </a:solidFill>
                <a:uFillTx/>
                <a:latin typeface="Arial"/>
                <a:ea typeface="Arial"/>
                <a:cs typeface="Arial"/>
                <a:sym typeface="Arial"/>
              </a:defRPr>
            </a:lvl1pPr>
            <a:lvl2pPr marL="0" marR="0" indent="2286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2pPr>
            <a:lvl3pPr marL="0" marR="0" indent="4572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3pPr>
            <a:lvl4pPr marL="0" marR="0" indent="6858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4pPr>
            <a:lvl5pPr marL="0" marR="0" indent="9144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5pPr>
            <a:lvl6pPr marL="0" marR="0" indent="11430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6pPr>
            <a:lvl7pPr marL="0" marR="0" indent="13716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7pPr>
            <a:lvl8pPr marL="0" marR="0" indent="16002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8pPr>
            <a:lvl9pPr marL="0" marR="0" indent="18288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9pPr>
          </a:lstStyle>
          <a:p>
            <a:pPr hangingPunct="1"/>
            <a:r>
              <a:rPr lang="en-US" b="0" i="0" dirty="0">
                <a:solidFill>
                  <a:srgbClr val="58535F"/>
                </a:solidFill>
                <a:latin typeface="Helvetica" charset="0"/>
                <a:ea typeface="Helvetica" charset="0"/>
                <a:cs typeface="Helvetica" charset="0"/>
              </a:rPr>
              <a:t>Click to edit Master title style</a:t>
            </a:r>
          </a:p>
        </p:txBody>
      </p:sp>
      <p:sp>
        <p:nvSpPr>
          <p:cNvPr id="11" name="Subtitle 2"/>
          <p:cNvSpPr>
            <a:spLocks noGrp="1"/>
          </p:cNvSpPr>
          <p:nvPr>
            <p:ph type="subTitle" idx="1"/>
          </p:nvPr>
        </p:nvSpPr>
        <p:spPr>
          <a:xfrm>
            <a:off x="939800" y="5874977"/>
            <a:ext cx="11092160" cy="2622452"/>
          </a:xfrm>
        </p:spPr>
        <p:txBody>
          <a:bodyPr/>
          <a:lstStyle>
            <a:lvl1pPr marL="0" indent="0" algn="ctr">
              <a:buNone/>
              <a:defRPr sz="2400" b="0" i="0">
                <a:solidFill>
                  <a:srgbClr val="58535F"/>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Green Title copy">
    <p:spTree>
      <p:nvGrpSpPr>
        <p:cNvPr id="1" name=""/>
        <p:cNvGrpSpPr/>
        <p:nvPr/>
      </p:nvGrpSpPr>
      <p:grpSpPr>
        <a:xfrm>
          <a:off x="0" y="0"/>
          <a:ext cx="0" cy="0"/>
          <a:chOff x="0" y="0"/>
          <a:chExt cx="0" cy="0"/>
        </a:xfrm>
      </p:grpSpPr>
      <p:sp>
        <p:nvSpPr>
          <p:cNvPr id="47" name="Shape 47"/>
          <p:cNvSpPr>
            <a:spLocks noGrp="1"/>
          </p:cNvSpPr>
          <p:nvPr>
            <p:ph type="title"/>
          </p:nvPr>
        </p:nvSpPr>
        <p:spPr>
          <a:xfrm>
            <a:off x="939800" y="685800"/>
            <a:ext cx="12052300" cy="1130300"/>
          </a:xfrm>
          <a:prstGeom prst="rect">
            <a:avLst/>
          </a:prstGeom>
        </p:spPr>
        <p:txBody>
          <a:bodyPr/>
          <a:lstStyle>
            <a:lvl1pPr>
              <a:defRPr sz="4500">
                <a:solidFill>
                  <a:srgbClr val="53585F"/>
                </a:solidFill>
              </a:defRPr>
            </a:lvl1pPr>
          </a:lstStyle>
          <a:p>
            <a:r>
              <a:rPr lang="en-US"/>
              <a:t>Click to edit Master title style</a:t>
            </a:r>
            <a:endParaRPr dirty="0"/>
          </a:p>
        </p:txBody>
      </p:sp>
      <p:sp>
        <p:nvSpPr>
          <p:cNvPr id="49" name="Shape 49"/>
          <p:cNvSpPr/>
          <p:nvPr/>
        </p:nvSpPr>
        <p:spPr>
          <a:xfrm>
            <a:off x="927927" y="9038144"/>
            <a:ext cx="5090511" cy="37959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800">
                <a:solidFill>
                  <a:srgbClr val="246290"/>
                </a:solidFill>
                <a:latin typeface="Arial"/>
                <a:ea typeface="Arial"/>
                <a:cs typeface="Arial"/>
                <a:sym typeface="Arial"/>
              </a:defRPr>
            </a:lvl1pPr>
          </a:lstStyle>
          <a:p>
            <a:r>
              <a:rPr dirty="0"/>
              <a:t>matrix@matrixlaw.co.uk      +44 (0)20 740</a:t>
            </a:r>
            <a:r>
              <a:rPr lang="en-GB" dirty="0"/>
              <a:t>4</a:t>
            </a:r>
            <a:r>
              <a:rPr dirty="0"/>
              <a:t> 3447</a:t>
            </a:r>
          </a:p>
        </p:txBody>
      </p:sp>
      <p:pic>
        <p:nvPicPr>
          <p:cNvPr id="50" name="matrix white.png"/>
          <p:cNvPicPr>
            <a:picLocks noChangeAspect="1"/>
          </p:cNvPicPr>
          <p:nvPr/>
        </p:nvPicPr>
        <p:blipFill>
          <a:blip r:embed="rId2">
            <a:extLst/>
          </a:blip>
          <a:stretch>
            <a:fillRect/>
          </a:stretch>
        </p:blipFill>
        <p:spPr>
          <a:xfrm>
            <a:off x="11417300" y="8986639"/>
            <a:ext cx="1163411" cy="482601"/>
          </a:xfrm>
          <a:prstGeom prst="rect">
            <a:avLst/>
          </a:prstGeom>
          <a:ln w="12700">
            <a:miter lim="400000"/>
          </a:ln>
        </p:spPr>
      </p:pic>
      <p:pic>
        <p:nvPicPr>
          <p:cNvPr id="52" name="matrix blue.png"/>
          <p:cNvPicPr>
            <a:picLocks noChangeAspect="1"/>
          </p:cNvPicPr>
          <p:nvPr/>
        </p:nvPicPr>
        <p:blipFill>
          <a:blip r:embed="rId3">
            <a:extLst/>
          </a:blip>
          <a:stretch>
            <a:fillRect/>
          </a:stretch>
        </p:blipFill>
        <p:spPr>
          <a:xfrm>
            <a:off x="11253455" y="8978900"/>
            <a:ext cx="1168798" cy="482600"/>
          </a:xfrm>
          <a:prstGeom prst="rect">
            <a:avLst/>
          </a:prstGeom>
          <a:ln w="12700">
            <a:miter lim="400000"/>
          </a:ln>
        </p:spPr>
      </p:pic>
      <p:sp>
        <p:nvSpPr>
          <p:cNvPr id="53" name="Shape 53"/>
          <p:cNvSpPr>
            <a:spLocks noGrp="1"/>
          </p:cNvSpPr>
          <p:nvPr>
            <p:ph type="sldNum" sz="quarter" idx="2"/>
          </p:nvPr>
        </p:nvSpPr>
        <p:spPr>
          <a:prstGeom prst="rect">
            <a:avLst/>
          </a:prstGeom>
        </p:spPr>
        <p:txBody>
          <a:bodyPr/>
          <a:lstStyle/>
          <a:p>
            <a:fld id="{86CB4B4D-7CA3-9044-876B-883B54F8677D}" type="slidenum">
              <a:t>‹#›</a:t>
            </a:fld>
            <a:endParaRPr/>
          </a:p>
        </p:txBody>
      </p:sp>
      <p:sp>
        <p:nvSpPr>
          <p:cNvPr id="10" name="Title 1"/>
          <p:cNvSpPr txBox="1">
            <a:spLocks/>
          </p:cNvSpPr>
          <p:nvPr userDrawn="1"/>
        </p:nvSpPr>
        <p:spPr>
          <a:xfrm>
            <a:off x="939800" y="2171786"/>
            <a:ext cx="11092160" cy="3524476"/>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lvl1pPr marL="0" marR="0" indent="0" algn="ctr" defTabSz="584200" latinLnBrk="0">
              <a:lnSpc>
                <a:spcPct val="100000"/>
              </a:lnSpc>
              <a:spcBef>
                <a:spcPts val="0"/>
              </a:spcBef>
              <a:spcAft>
                <a:spcPts val="0"/>
              </a:spcAft>
              <a:buClrTx/>
              <a:buSzTx/>
              <a:buFontTx/>
              <a:buNone/>
              <a:tabLst/>
              <a:defRPr sz="6000" b="0" i="0" u="none" strike="noStrike" cap="all" spc="0" baseline="0">
                <a:ln>
                  <a:noFill/>
                </a:ln>
                <a:solidFill>
                  <a:srgbClr val="FFFFFF"/>
                </a:solidFill>
                <a:uFillTx/>
                <a:latin typeface="Arial"/>
                <a:ea typeface="Arial"/>
                <a:cs typeface="Arial"/>
                <a:sym typeface="Arial"/>
              </a:defRPr>
            </a:lvl1pPr>
            <a:lvl2pPr marL="0" marR="0" indent="2286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2pPr>
            <a:lvl3pPr marL="0" marR="0" indent="4572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3pPr>
            <a:lvl4pPr marL="0" marR="0" indent="6858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4pPr>
            <a:lvl5pPr marL="0" marR="0" indent="9144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5pPr>
            <a:lvl6pPr marL="0" marR="0" indent="11430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6pPr>
            <a:lvl7pPr marL="0" marR="0" indent="13716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7pPr>
            <a:lvl8pPr marL="0" marR="0" indent="16002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8pPr>
            <a:lvl9pPr marL="0" marR="0" indent="1828800" algn="l" defTabSz="584200" latinLnBrk="0">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9pPr>
          </a:lstStyle>
          <a:p>
            <a:pPr algn="l" hangingPunct="1"/>
            <a:r>
              <a:rPr lang="en-US" b="0" i="0" dirty="0">
                <a:solidFill>
                  <a:srgbClr val="58535F"/>
                </a:solidFill>
                <a:latin typeface="Helvetica" charset="0"/>
                <a:ea typeface="Helvetica" charset="0"/>
                <a:cs typeface="Helvetica" charset="0"/>
              </a:rPr>
              <a:t>Click to edit Master title style</a:t>
            </a:r>
          </a:p>
        </p:txBody>
      </p:sp>
      <p:sp>
        <p:nvSpPr>
          <p:cNvPr id="11" name="Subtitle 2"/>
          <p:cNvSpPr>
            <a:spLocks noGrp="1"/>
          </p:cNvSpPr>
          <p:nvPr>
            <p:ph type="subTitle" idx="1"/>
          </p:nvPr>
        </p:nvSpPr>
        <p:spPr>
          <a:xfrm>
            <a:off x="939800" y="5874977"/>
            <a:ext cx="11092160" cy="2622452"/>
          </a:xfrm>
        </p:spPr>
        <p:txBody>
          <a:bodyPr/>
          <a:lstStyle>
            <a:lvl1pPr marL="0" indent="0" algn="l">
              <a:buNone/>
              <a:defRPr sz="2400" b="0" i="0">
                <a:solidFill>
                  <a:srgbClr val="58535F"/>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0_Green Title copy">
    <p:spTree>
      <p:nvGrpSpPr>
        <p:cNvPr id="1" name=""/>
        <p:cNvGrpSpPr/>
        <p:nvPr/>
      </p:nvGrpSpPr>
      <p:grpSpPr>
        <a:xfrm>
          <a:off x="0" y="0"/>
          <a:ext cx="0" cy="0"/>
          <a:chOff x="0" y="0"/>
          <a:chExt cx="0" cy="0"/>
        </a:xfrm>
      </p:grpSpPr>
      <p:sp>
        <p:nvSpPr>
          <p:cNvPr id="47" name="Shape 47"/>
          <p:cNvSpPr>
            <a:spLocks noGrp="1"/>
          </p:cNvSpPr>
          <p:nvPr>
            <p:ph type="title"/>
          </p:nvPr>
        </p:nvSpPr>
        <p:spPr>
          <a:xfrm>
            <a:off x="939800" y="685800"/>
            <a:ext cx="12052300" cy="1130300"/>
          </a:xfrm>
          <a:prstGeom prst="rect">
            <a:avLst/>
          </a:prstGeom>
        </p:spPr>
        <p:txBody>
          <a:bodyPr/>
          <a:lstStyle>
            <a:lvl1pPr>
              <a:defRPr sz="4500">
                <a:solidFill>
                  <a:srgbClr val="53585F"/>
                </a:solidFill>
              </a:defRPr>
            </a:lvl1pPr>
          </a:lstStyle>
          <a:p>
            <a:r>
              <a:rPr lang="en-US"/>
              <a:t>Click to edit Master title style</a:t>
            </a:r>
            <a:endParaRPr dirty="0"/>
          </a:p>
        </p:txBody>
      </p:sp>
      <p:sp>
        <p:nvSpPr>
          <p:cNvPr id="49" name="Shape 49"/>
          <p:cNvSpPr/>
          <p:nvPr/>
        </p:nvSpPr>
        <p:spPr>
          <a:xfrm>
            <a:off x="927927" y="9038144"/>
            <a:ext cx="5090511" cy="37959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800">
                <a:solidFill>
                  <a:srgbClr val="246290"/>
                </a:solidFill>
                <a:latin typeface="Arial"/>
                <a:ea typeface="Arial"/>
                <a:cs typeface="Arial"/>
                <a:sym typeface="Arial"/>
              </a:defRPr>
            </a:lvl1pPr>
          </a:lstStyle>
          <a:p>
            <a:r>
              <a:rPr dirty="0"/>
              <a:t>matrix@matrixlaw.co.uk      +44 (0)20 740</a:t>
            </a:r>
            <a:r>
              <a:rPr lang="en-GB" dirty="0"/>
              <a:t>4</a:t>
            </a:r>
            <a:r>
              <a:rPr dirty="0"/>
              <a:t> 3447</a:t>
            </a:r>
          </a:p>
        </p:txBody>
      </p:sp>
      <p:pic>
        <p:nvPicPr>
          <p:cNvPr id="50" name="matrix white.png"/>
          <p:cNvPicPr>
            <a:picLocks noChangeAspect="1"/>
          </p:cNvPicPr>
          <p:nvPr/>
        </p:nvPicPr>
        <p:blipFill>
          <a:blip r:embed="rId2">
            <a:extLst/>
          </a:blip>
          <a:stretch>
            <a:fillRect/>
          </a:stretch>
        </p:blipFill>
        <p:spPr>
          <a:xfrm>
            <a:off x="11417300" y="8986639"/>
            <a:ext cx="1163411" cy="482601"/>
          </a:xfrm>
          <a:prstGeom prst="rect">
            <a:avLst/>
          </a:prstGeom>
          <a:ln w="12700">
            <a:miter lim="400000"/>
          </a:ln>
        </p:spPr>
      </p:pic>
      <p:pic>
        <p:nvPicPr>
          <p:cNvPr id="52" name="matrix blue.png"/>
          <p:cNvPicPr>
            <a:picLocks noChangeAspect="1"/>
          </p:cNvPicPr>
          <p:nvPr/>
        </p:nvPicPr>
        <p:blipFill>
          <a:blip r:embed="rId3">
            <a:extLst/>
          </a:blip>
          <a:stretch>
            <a:fillRect/>
          </a:stretch>
        </p:blipFill>
        <p:spPr>
          <a:xfrm>
            <a:off x="11253455" y="8978900"/>
            <a:ext cx="1168798" cy="482600"/>
          </a:xfrm>
          <a:prstGeom prst="rect">
            <a:avLst/>
          </a:prstGeom>
          <a:ln w="12700">
            <a:miter lim="400000"/>
          </a:ln>
        </p:spPr>
      </p:pic>
      <p:sp>
        <p:nvSpPr>
          <p:cNvPr id="53" name="Shape 53"/>
          <p:cNvSpPr>
            <a:spLocks noGrp="1"/>
          </p:cNvSpPr>
          <p:nvPr>
            <p:ph type="sldNum" sz="quarter" idx="2"/>
          </p:nvPr>
        </p:nvSpPr>
        <p:spPr>
          <a:prstGeom prst="rect">
            <a:avLst/>
          </a:prstGeom>
        </p:spPr>
        <p:txBody>
          <a:bodyPr/>
          <a:lstStyle/>
          <a:p>
            <a:fld id="{86CB4B4D-7CA3-9044-876B-883B54F8677D}" type="slidenum">
              <a:t>‹#›</a:t>
            </a:fld>
            <a:endParaRPr/>
          </a:p>
        </p:txBody>
      </p:sp>
      <p:sp>
        <p:nvSpPr>
          <p:cNvPr id="8" name="Content Placeholder 2"/>
          <p:cNvSpPr>
            <a:spLocks noGrp="1"/>
          </p:cNvSpPr>
          <p:nvPr>
            <p:ph sz="half" idx="1"/>
          </p:nvPr>
        </p:nvSpPr>
        <p:spPr>
          <a:xfrm>
            <a:off x="939800" y="2163161"/>
            <a:ext cx="5400000" cy="6353278"/>
          </a:xfrm>
        </p:spPr>
        <p:txBody>
          <a:bodyPr/>
          <a:lstStyle>
            <a:lvl1pPr>
              <a:defRPr sz="2500">
                <a:solidFill>
                  <a:srgbClr val="58535F"/>
                </a:solidFill>
              </a:defRPr>
            </a:lvl1pPr>
            <a:lvl2pPr>
              <a:defRPr sz="2500">
                <a:solidFill>
                  <a:srgbClr val="58535F"/>
                </a:solidFill>
              </a:defRPr>
            </a:lvl2pPr>
            <a:lvl3pPr>
              <a:defRPr sz="2500">
                <a:solidFill>
                  <a:srgbClr val="58535F"/>
                </a:solidFill>
              </a:defRPr>
            </a:lvl3pPr>
            <a:lvl4pPr>
              <a:defRPr sz="2500">
                <a:solidFill>
                  <a:srgbClr val="58535F"/>
                </a:solidFill>
              </a:defRPr>
            </a:lvl4pPr>
            <a:lvl5pPr>
              <a:defRPr sz="2500">
                <a:solidFill>
                  <a:srgbClr val="58535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p:cNvSpPr>
            <a:spLocks noGrp="1"/>
          </p:cNvSpPr>
          <p:nvPr>
            <p:ph sz="half" idx="10"/>
          </p:nvPr>
        </p:nvSpPr>
        <p:spPr>
          <a:xfrm>
            <a:off x="6631960" y="2163161"/>
            <a:ext cx="5400000" cy="6353278"/>
          </a:xfrm>
        </p:spPr>
        <p:txBody>
          <a:bodyPr/>
          <a:lstStyle>
            <a:lvl1pPr>
              <a:defRPr sz="2500">
                <a:solidFill>
                  <a:srgbClr val="58535F"/>
                </a:solidFill>
              </a:defRPr>
            </a:lvl1pPr>
            <a:lvl2pPr>
              <a:defRPr sz="2500">
                <a:solidFill>
                  <a:srgbClr val="58535F"/>
                </a:solidFill>
              </a:defRPr>
            </a:lvl2pPr>
            <a:lvl3pPr>
              <a:defRPr sz="2500">
                <a:solidFill>
                  <a:srgbClr val="58535F"/>
                </a:solidFill>
              </a:defRPr>
            </a:lvl3pPr>
            <a:lvl4pPr>
              <a:defRPr sz="2500">
                <a:solidFill>
                  <a:srgbClr val="58535F"/>
                </a:solidFill>
              </a:defRPr>
            </a:lvl4pPr>
            <a:lvl5pPr>
              <a:defRPr sz="2500">
                <a:solidFill>
                  <a:srgbClr val="58535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1_Green Title copy">
    <p:spTree>
      <p:nvGrpSpPr>
        <p:cNvPr id="1" name=""/>
        <p:cNvGrpSpPr/>
        <p:nvPr/>
      </p:nvGrpSpPr>
      <p:grpSpPr>
        <a:xfrm>
          <a:off x="0" y="0"/>
          <a:ext cx="0" cy="0"/>
          <a:chOff x="0" y="0"/>
          <a:chExt cx="0" cy="0"/>
        </a:xfrm>
      </p:grpSpPr>
      <p:sp>
        <p:nvSpPr>
          <p:cNvPr id="47" name="Shape 47"/>
          <p:cNvSpPr>
            <a:spLocks noGrp="1"/>
          </p:cNvSpPr>
          <p:nvPr>
            <p:ph type="title"/>
          </p:nvPr>
        </p:nvSpPr>
        <p:spPr>
          <a:xfrm>
            <a:off x="939800" y="685800"/>
            <a:ext cx="12052300" cy="1130300"/>
          </a:xfrm>
          <a:prstGeom prst="rect">
            <a:avLst/>
          </a:prstGeom>
        </p:spPr>
        <p:txBody>
          <a:bodyPr/>
          <a:lstStyle>
            <a:lvl1pPr>
              <a:defRPr sz="4500">
                <a:solidFill>
                  <a:srgbClr val="53585F"/>
                </a:solidFill>
              </a:defRPr>
            </a:lvl1pPr>
          </a:lstStyle>
          <a:p>
            <a:r>
              <a:rPr lang="en-US"/>
              <a:t>Click to edit Master title style</a:t>
            </a:r>
            <a:endParaRPr dirty="0"/>
          </a:p>
        </p:txBody>
      </p:sp>
      <p:sp>
        <p:nvSpPr>
          <p:cNvPr id="49" name="Shape 49"/>
          <p:cNvSpPr/>
          <p:nvPr/>
        </p:nvSpPr>
        <p:spPr>
          <a:xfrm>
            <a:off x="927927" y="9038144"/>
            <a:ext cx="5090511" cy="37959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800">
                <a:solidFill>
                  <a:srgbClr val="246290"/>
                </a:solidFill>
                <a:latin typeface="Arial"/>
                <a:ea typeface="Arial"/>
                <a:cs typeface="Arial"/>
                <a:sym typeface="Arial"/>
              </a:defRPr>
            </a:lvl1pPr>
          </a:lstStyle>
          <a:p>
            <a:r>
              <a:rPr dirty="0"/>
              <a:t>matrix@matrixlaw.co.uk      +44 (0)20 740</a:t>
            </a:r>
            <a:r>
              <a:rPr lang="en-GB" dirty="0"/>
              <a:t>4</a:t>
            </a:r>
            <a:r>
              <a:rPr dirty="0"/>
              <a:t> 3447</a:t>
            </a:r>
          </a:p>
        </p:txBody>
      </p:sp>
      <p:pic>
        <p:nvPicPr>
          <p:cNvPr id="50" name="matrix white.png"/>
          <p:cNvPicPr>
            <a:picLocks noChangeAspect="1"/>
          </p:cNvPicPr>
          <p:nvPr/>
        </p:nvPicPr>
        <p:blipFill>
          <a:blip r:embed="rId2">
            <a:extLst/>
          </a:blip>
          <a:stretch>
            <a:fillRect/>
          </a:stretch>
        </p:blipFill>
        <p:spPr>
          <a:xfrm>
            <a:off x="11417300" y="8986639"/>
            <a:ext cx="1163411" cy="482601"/>
          </a:xfrm>
          <a:prstGeom prst="rect">
            <a:avLst/>
          </a:prstGeom>
          <a:ln w="12700">
            <a:miter lim="400000"/>
          </a:ln>
        </p:spPr>
      </p:pic>
      <p:pic>
        <p:nvPicPr>
          <p:cNvPr id="52" name="matrix blue.png"/>
          <p:cNvPicPr>
            <a:picLocks noChangeAspect="1"/>
          </p:cNvPicPr>
          <p:nvPr/>
        </p:nvPicPr>
        <p:blipFill>
          <a:blip r:embed="rId3">
            <a:extLst/>
          </a:blip>
          <a:stretch>
            <a:fillRect/>
          </a:stretch>
        </p:blipFill>
        <p:spPr>
          <a:xfrm>
            <a:off x="11253455" y="8978900"/>
            <a:ext cx="1168798" cy="482600"/>
          </a:xfrm>
          <a:prstGeom prst="rect">
            <a:avLst/>
          </a:prstGeom>
          <a:ln w="12700">
            <a:miter lim="400000"/>
          </a:ln>
        </p:spPr>
      </p:pic>
      <p:sp>
        <p:nvSpPr>
          <p:cNvPr id="53" name="Shape 53"/>
          <p:cNvSpPr>
            <a:spLocks noGrp="1"/>
          </p:cNvSpPr>
          <p:nvPr>
            <p:ph type="sldNum" sz="quarter" idx="2"/>
          </p:nvPr>
        </p:nvSpPr>
        <p:spPr>
          <a:prstGeom prst="rect">
            <a:avLst/>
          </a:prstGeom>
        </p:spPr>
        <p:txBody>
          <a:bodyPr/>
          <a:lstStyle/>
          <a:p>
            <a:fld id="{86CB4B4D-7CA3-9044-876B-883B54F8677D}" type="slidenum">
              <a:t>‹#›</a:t>
            </a:fld>
            <a:endParaRPr/>
          </a:p>
        </p:txBody>
      </p:sp>
      <p:sp>
        <p:nvSpPr>
          <p:cNvPr id="10" name="Content Placeholder 2"/>
          <p:cNvSpPr>
            <a:spLocks noGrp="1"/>
          </p:cNvSpPr>
          <p:nvPr>
            <p:ph sz="half" idx="1"/>
          </p:nvPr>
        </p:nvSpPr>
        <p:spPr>
          <a:xfrm>
            <a:off x="939800" y="3135085"/>
            <a:ext cx="5400000" cy="5381353"/>
          </a:xfrm>
        </p:spPr>
        <p:txBody>
          <a:bodyPr/>
          <a:lstStyle>
            <a:lvl1pPr>
              <a:defRPr sz="2500">
                <a:solidFill>
                  <a:srgbClr val="58535F"/>
                </a:solidFill>
              </a:defRPr>
            </a:lvl1pPr>
            <a:lvl2pPr>
              <a:defRPr sz="2500">
                <a:solidFill>
                  <a:srgbClr val="58535F"/>
                </a:solidFill>
              </a:defRPr>
            </a:lvl2pPr>
            <a:lvl3pPr>
              <a:defRPr sz="2500">
                <a:solidFill>
                  <a:srgbClr val="58535F"/>
                </a:solidFill>
              </a:defRPr>
            </a:lvl3pPr>
            <a:lvl4pPr>
              <a:defRPr sz="2500">
                <a:solidFill>
                  <a:srgbClr val="58535F"/>
                </a:solidFill>
              </a:defRPr>
            </a:lvl4pPr>
            <a:lvl5pPr>
              <a:defRPr sz="2500">
                <a:solidFill>
                  <a:srgbClr val="58535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3"/>
          <p:cNvSpPr>
            <a:spLocks noGrp="1"/>
          </p:cNvSpPr>
          <p:nvPr>
            <p:ph sz="half" idx="10"/>
          </p:nvPr>
        </p:nvSpPr>
        <p:spPr>
          <a:xfrm>
            <a:off x="6631960" y="3135085"/>
            <a:ext cx="5400000" cy="5381353"/>
          </a:xfrm>
        </p:spPr>
        <p:txBody>
          <a:bodyPr/>
          <a:lstStyle>
            <a:lvl1pPr>
              <a:defRPr sz="2500">
                <a:solidFill>
                  <a:srgbClr val="58535F"/>
                </a:solidFill>
              </a:defRPr>
            </a:lvl1pPr>
            <a:lvl2pPr>
              <a:defRPr sz="2500">
                <a:solidFill>
                  <a:srgbClr val="58535F"/>
                </a:solidFill>
              </a:defRPr>
            </a:lvl2pPr>
            <a:lvl3pPr>
              <a:defRPr sz="2500">
                <a:solidFill>
                  <a:srgbClr val="58535F"/>
                </a:solidFill>
              </a:defRPr>
            </a:lvl3pPr>
            <a:lvl4pPr>
              <a:defRPr sz="2500">
                <a:solidFill>
                  <a:srgbClr val="58535F"/>
                </a:solidFill>
              </a:defRPr>
            </a:lvl4pPr>
            <a:lvl5pPr>
              <a:defRPr sz="2500">
                <a:solidFill>
                  <a:srgbClr val="58535F"/>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p:cNvSpPr>
            <a:spLocks noGrp="1"/>
          </p:cNvSpPr>
          <p:nvPr>
            <p:ph type="body" idx="11"/>
          </p:nvPr>
        </p:nvSpPr>
        <p:spPr>
          <a:xfrm>
            <a:off x="939800" y="2163161"/>
            <a:ext cx="5400000" cy="823912"/>
          </a:xfrm>
        </p:spPr>
        <p:txBody>
          <a:bodyPr anchor="b"/>
          <a:lstStyle>
            <a:lvl1pPr marL="0" indent="0">
              <a:buNone/>
              <a:defRPr sz="2400" b="1">
                <a:solidFill>
                  <a:srgbClr val="58535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ext Placeholder 4"/>
          <p:cNvSpPr>
            <a:spLocks noGrp="1"/>
          </p:cNvSpPr>
          <p:nvPr>
            <p:ph type="body" sz="quarter" idx="3"/>
          </p:nvPr>
        </p:nvSpPr>
        <p:spPr>
          <a:xfrm>
            <a:off x="6631960" y="2165814"/>
            <a:ext cx="5400000" cy="823912"/>
          </a:xfrm>
        </p:spPr>
        <p:txBody>
          <a:bodyPr anchor="b"/>
          <a:lstStyle>
            <a:lvl1pPr marL="0" indent="0">
              <a:buNone/>
              <a:defRPr sz="2400" b="1">
                <a:solidFill>
                  <a:srgbClr val="58535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5_Green Title copy">
    <p:spTree>
      <p:nvGrpSpPr>
        <p:cNvPr id="1" name=""/>
        <p:cNvGrpSpPr/>
        <p:nvPr/>
      </p:nvGrpSpPr>
      <p:grpSpPr>
        <a:xfrm>
          <a:off x="0" y="0"/>
          <a:ext cx="0" cy="0"/>
          <a:chOff x="0" y="0"/>
          <a:chExt cx="0" cy="0"/>
        </a:xfrm>
      </p:grpSpPr>
      <p:sp>
        <p:nvSpPr>
          <p:cNvPr id="47" name="Shape 47"/>
          <p:cNvSpPr>
            <a:spLocks noGrp="1"/>
          </p:cNvSpPr>
          <p:nvPr>
            <p:ph type="title"/>
          </p:nvPr>
        </p:nvSpPr>
        <p:spPr>
          <a:xfrm>
            <a:off x="939800" y="685800"/>
            <a:ext cx="12052300" cy="1130300"/>
          </a:xfrm>
          <a:prstGeom prst="rect">
            <a:avLst/>
          </a:prstGeom>
        </p:spPr>
        <p:txBody>
          <a:bodyPr/>
          <a:lstStyle>
            <a:lvl1pPr>
              <a:defRPr sz="4500">
                <a:solidFill>
                  <a:srgbClr val="53585F"/>
                </a:solidFill>
              </a:defRPr>
            </a:lvl1pPr>
          </a:lstStyle>
          <a:p>
            <a:r>
              <a:rPr lang="en-US"/>
              <a:t>Click to edit Master title style</a:t>
            </a:r>
            <a:endParaRPr dirty="0"/>
          </a:p>
        </p:txBody>
      </p:sp>
      <p:sp>
        <p:nvSpPr>
          <p:cNvPr id="49" name="Shape 49"/>
          <p:cNvSpPr/>
          <p:nvPr/>
        </p:nvSpPr>
        <p:spPr>
          <a:xfrm>
            <a:off x="927927" y="9038144"/>
            <a:ext cx="5090511" cy="37959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800">
                <a:solidFill>
                  <a:srgbClr val="246290"/>
                </a:solidFill>
                <a:latin typeface="Arial"/>
                <a:ea typeface="Arial"/>
                <a:cs typeface="Arial"/>
                <a:sym typeface="Arial"/>
              </a:defRPr>
            </a:lvl1pPr>
          </a:lstStyle>
          <a:p>
            <a:r>
              <a:rPr dirty="0"/>
              <a:t>matrix@matrixlaw.co.uk      +44 (0)20 740</a:t>
            </a:r>
            <a:r>
              <a:rPr lang="en-GB" dirty="0"/>
              <a:t>4</a:t>
            </a:r>
            <a:r>
              <a:rPr dirty="0"/>
              <a:t> 3447</a:t>
            </a:r>
          </a:p>
        </p:txBody>
      </p:sp>
      <p:pic>
        <p:nvPicPr>
          <p:cNvPr id="50" name="matrix white.png"/>
          <p:cNvPicPr>
            <a:picLocks noChangeAspect="1"/>
          </p:cNvPicPr>
          <p:nvPr/>
        </p:nvPicPr>
        <p:blipFill>
          <a:blip r:embed="rId2">
            <a:extLst/>
          </a:blip>
          <a:stretch>
            <a:fillRect/>
          </a:stretch>
        </p:blipFill>
        <p:spPr>
          <a:xfrm>
            <a:off x="11417300" y="8986639"/>
            <a:ext cx="1163411" cy="482601"/>
          </a:xfrm>
          <a:prstGeom prst="rect">
            <a:avLst/>
          </a:prstGeom>
          <a:ln w="12700">
            <a:miter lim="400000"/>
          </a:ln>
        </p:spPr>
      </p:pic>
      <p:pic>
        <p:nvPicPr>
          <p:cNvPr id="52" name="matrix blue.png"/>
          <p:cNvPicPr>
            <a:picLocks noChangeAspect="1"/>
          </p:cNvPicPr>
          <p:nvPr/>
        </p:nvPicPr>
        <p:blipFill>
          <a:blip r:embed="rId3">
            <a:extLst/>
          </a:blip>
          <a:stretch>
            <a:fillRect/>
          </a:stretch>
        </p:blipFill>
        <p:spPr>
          <a:xfrm>
            <a:off x="11253455" y="8978900"/>
            <a:ext cx="1168798" cy="482600"/>
          </a:xfrm>
          <a:prstGeom prst="rect">
            <a:avLst/>
          </a:prstGeom>
          <a:ln w="12700">
            <a:miter lim="400000"/>
          </a:ln>
        </p:spPr>
      </p:pic>
      <p:sp>
        <p:nvSpPr>
          <p:cNvPr id="53" name="Shape 5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7_Green Title copy">
    <p:spTree>
      <p:nvGrpSpPr>
        <p:cNvPr id="1" name=""/>
        <p:cNvGrpSpPr/>
        <p:nvPr/>
      </p:nvGrpSpPr>
      <p:grpSpPr>
        <a:xfrm>
          <a:off x="0" y="0"/>
          <a:ext cx="0" cy="0"/>
          <a:chOff x="0" y="0"/>
          <a:chExt cx="0" cy="0"/>
        </a:xfrm>
      </p:grpSpPr>
      <p:sp>
        <p:nvSpPr>
          <p:cNvPr id="49" name="Shape 49"/>
          <p:cNvSpPr/>
          <p:nvPr/>
        </p:nvSpPr>
        <p:spPr>
          <a:xfrm>
            <a:off x="927927" y="9038144"/>
            <a:ext cx="5090511" cy="37959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800">
                <a:solidFill>
                  <a:srgbClr val="246290"/>
                </a:solidFill>
                <a:latin typeface="Arial"/>
                <a:ea typeface="Arial"/>
                <a:cs typeface="Arial"/>
                <a:sym typeface="Arial"/>
              </a:defRPr>
            </a:lvl1pPr>
          </a:lstStyle>
          <a:p>
            <a:r>
              <a:rPr dirty="0"/>
              <a:t>matrix@matrixlaw.co.uk      +44 (0)20 740</a:t>
            </a:r>
            <a:r>
              <a:rPr lang="en-GB" dirty="0"/>
              <a:t>4</a:t>
            </a:r>
            <a:r>
              <a:rPr dirty="0"/>
              <a:t> 3447</a:t>
            </a:r>
          </a:p>
        </p:txBody>
      </p:sp>
      <p:pic>
        <p:nvPicPr>
          <p:cNvPr id="50" name="matrix white.png"/>
          <p:cNvPicPr>
            <a:picLocks noChangeAspect="1"/>
          </p:cNvPicPr>
          <p:nvPr/>
        </p:nvPicPr>
        <p:blipFill>
          <a:blip r:embed="rId2">
            <a:extLst/>
          </a:blip>
          <a:stretch>
            <a:fillRect/>
          </a:stretch>
        </p:blipFill>
        <p:spPr>
          <a:xfrm>
            <a:off x="11417300" y="8986639"/>
            <a:ext cx="1163411" cy="482601"/>
          </a:xfrm>
          <a:prstGeom prst="rect">
            <a:avLst/>
          </a:prstGeom>
          <a:ln w="12700">
            <a:miter lim="400000"/>
          </a:ln>
        </p:spPr>
      </p:pic>
      <p:pic>
        <p:nvPicPr>
          <p:cNvPr id="52" name="matrix blue.png"/>
          <p:cNvPicPr>
            <a:picLocks noChangeAspect="1"/>
          </p:cNvPicPr>
          <p:nvPr/>
        </p:nvPicPr>
        <p:blipFill>
          <a:blip r:embed="rId3">
            <a:extLst/>
          </a:blip>
          <a:stretch>
            <a:fillRect/>
          </a:stretch>
        </p:blipFill>
        <p:spPr>
          <a:xfrm>
            <a:off x="11253455" y="8978900"/>
            <a:ext cx="1168798" cy="482600"/>
          </a:xfrm>
          <a:prstGeom prst="rect">
            <a:avLst/>
          </a:prstGeom>
          <a:ln w="12700">
            <a:miter lim="400000"/>
          </a:ln>
        </p:spPr>
      </p:pic>
      <p:sp>
        <p:nvSpPr>
          <p:cNvPr id="53" name="Shape 5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8_Green Title copy">
    <p:spTree>
      <p:nvGrpSpPr>
        <p:cNvPr id="1" name=""/>
        <p:cNvGrpSpPr/>
        <p:nvPr/>
      </p:nvGrpSpPr>
      <p:grpSpPr>
        <a:xfrm>
          <a:off x="0" y="0"/>
          <a:ext cx="0" cy="0"/>
          <a:chOff x="0" y="0"/>
          <a:chExt cx="0" cy="0"/>
        </a:xfrm>
      </p:grpSpPr>
      <p:sp>
        <p:nvSpPr>
          <p:cNvPr id="47" name="Shape 47"/>
          <p:cNvSpPr>
            <a:spLocks noGrp="1"/>
          </p:cNvSpPr>
          <p:nvPr>
            <p:ph type="title"/>
          </p:nvPr>
        </p:nvSpPr>
        <p:spPr>
          <a:xfrm>
            <a:off x="939800" y="685800"/>
            <a:ext cx="12052300" cy="1130300"/>
          </a:xfrm>
          <a:prstGeom prst="rect">
            <a:avLst/>
          </a:prstGeom>
        </p:spPr>
        <p:txBody>
          <a:bodyPr/>
          <a:lstStyle>
            <a:lvl1pPr>
              <a:defRPr sz="4500">
                <a:solidFill>
                  <a:srgbClr val="53585F"/>
                </a:solidFill>
              </a:defRPr>
            </a:lvl1pPr>
          </a:lstStyle>
          <a:p>
            <a:r>
              <a:rPr lang="en-US"/>
              <a:t>Click to edit Master title style</a:t>
            </a:r>
            <a:endParaRPr dirty="0"/>
          </a:p>
        </p:txBody>
      </p:sp>
      <p:sp>
        <p:nvSpPr>
          <p:cNvPr id="49" name="Shape 49"/>
          <p:cNvSpPr/>
          <p:nvPr/>
        </p:nvSpPr>
        <p:spPr>
          <a:xfrm>
            <a:off x="927927" y="9038144"/>
            <a:ext cx="5090511" cy="37959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800">
                <a:solidFill>
                  <a:srgbClr val="246290"/>
                </a:solidFill>
                <a:latin typeface="Arial"/>
                <a:ea typeface="Arial"/>
                <a:cs typeface="Arial"/>
                <a:sym typeface="Arial"/>
              </a:defRPr>
            </a:lvl1pPr>
          </a:lstStyle>
          <a:p>
            <a:r>
              <a:rPr dirty="0"/>
              <a:t>matrix@matrixlaw.co.uk      +44 (0)20 740</a:t>
            </a:r>
            <a:r>
              <a:rPr lang="en-GB" dirty="0"/>
              <a:t>4</a:t>
            </a:r>
            <a:r>
              <a:rPr dirty="0"/>
              <a:t> 3447</a:t>
            </a:r>
          </a:p>
        </p:txBody>
      </p:sp>
      <p:pic>
        <p:nvPicPr>
          <p:cNvPr id="50" name="matrix white.png"/>
          <p:cNvPicPr>
            <a:picLocks noChangeAspect="1"/>
          </p:cNvPicPr>
          <p:nvPr/>
        </p:nvPicPr>
        <p:blipFill>
          <a:blip r:embed="rId2">
            <a:extLst/>
          </a:blip>
          <a:stretch>
            <a:fillRect/>
          </a:stretch>
        </p:blipFill>
        <p:spPr>
          <a:xfrm>
            <a:off x="11417300" y="8986639"/>
            <a:ext cx="1163411" cy="482601"/>
          </a:xfrm>
          <a:prstGeom prst="rect">
            <a:avLst/>
          </a:prstGeom>
          <a:ln w="12700">
            <a:miter lim="400000"/>
          </a:ln>
        </p:spPr>
      </p:pic>
      <p:pic>
        <p:nvPicPr>
          <p:cNvPr id="52" name="matrix blue.png"/>
          <p:cNvPicPr>
            <a:picLocks noChangeAspect="1"/>
          </p:cNvPicPr>
          <p:nvPr/>
        </p:nvPicPr>
        <p:blipFill>
          <a:blip r:embed="rId3">
            <a:extLst/>
          </a:blip>
          <a:stretch>
            <a:fillRect/>
          </a:stretch>
        </p:blipFill>
        <p:spPr>
          <a:xfrm>
            <a:off x="11253455" y="8978900"/>
            <a:ext cx="1168798" cy="482600"/>
          </a:xfrm>
          <a:prstGeom prst="rect">
            <a:avLst/>
          </a:prstGeom>
          <a:ln w="12700">
            <a:miter lim="400000"/>
          </a:ln>
        </p:spPr>
      </p:pic>
      <p:sp>
        <p:nvSpPr>
          <p:cNvPr id="53" name="Shape 53"/>
          <p:cNvSpPr>
            <a:spLocks noGrp="1"/>
          </p:cNvSpPr>
          <p:nvPr>
            <p:ph type="sldNum" sz="quarter" idx="2"/>
          </p:nvPr>
        </p:nvSpPr>
        <p:spPr>
          <a:prstGeom prst="rect">
            <a:avLst/>
          </a:prstGeom>
        </p:spPr>
        <p:txBody>
          <a:bodyPr/>
          <a:lstStyle/>
          <a:p>
            <a:fld id="{86CB4B4D-7CA3-9044-876B-883B54F8677D}" type="slidenum">
              <a:t>‹#›</a:t>
            </a:fld>
            <a:endParaRPr/>
          </a:p>
        </p:txBody>
      </p:sp>
      <p:sp>
        <p:nvSpPr>
          <p:cNvPr id="11" name="Content Placeholder 2"/>
          <p:cNvSpPr>
            <a:spLocks noGrp="1"/>
          </p:cNvSpPr>
          <p:nvPr>
            <p:ph idx="10"/>
          </p:nvPr>
        </p:nvSpPr>
        <p:spPr>
          <a:xfrm>
            <a:off x="5535386" y="2163161"/>
            <a:ext cx="6496573" cy="6353278"/>
          </a:xfrm>
        </p:spPr>
        <p:txBody>
          <a:bodyPr/>
          <a:lstStyle>
            <a:lvl1pPr>
              <a:defRPr sz="3200">
                <a:solidFill>
                  <a:srgbClr val="58535F"/>
                </a:solidFill>
              </a:defRPr>
            </a:lvl1pPr>
            <a:lvl2pPr>
              <a:defRPr sz="2800">
                <a:solidFill>
                  <a:srgbClr val="58535F"/>
                </a:solidFill>
              </a:defRPr>
            </a:lvl2pPr>
            <a:lvl3pPr>
              <a:defRPr sz="2400">
                <a:solidFill>
                  <a:srgbClr val="58535F"/>
                </a:solidFill>
              </a:defRPr>
            </a:lvl3pPr>
            <a:lvl4pPr>
              <a:defRPr sz="2000">
                <a:solidFill>
                  <a:srgbClr val="58535F"/>
                </a:solidFill>
              </a:defRPr>
            </a:lvl4pPr>
            <a:lvl5pPr>
              <a:defRPr sz="2000">
                <a:solidFill>
                  <a:srgbClr val="58535F"/>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3"/>
          <p:cNvSpPr>
            <a:spLocks noGrp="1"/>
          </p:cNvSpPr>
          <p:nvPr>
            <p:ph type="body" sz="half" idx="11"/>
          </p:nvPr>
        </p:nvSpPr>
        <p:spPr>
          <a:xfrm>
            <a:off x="939799" y="2163161"/>
            <a:ext cx="4301672" cy="6353278"/>
          </a:xfrm>
        </p:spPr>
        <p:txBody>
          <a:bodyPr/>
          <a:lstStyle>
            <a:lvl1pPr marL="0" indent="0">
              <a:buNone/>
              <a:defRPr sz="2500">
                <a:solidFill>
                  <a:srgbClr val="58535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blue.jpg"/>
          <p:cNvPicPr>
            <a:picLocks noChangeAspect="1"/>
          </p:cNvPicPr>
          <p:nvPr/>
        </p:nvPicPr>
        <p:blipFill>
          <a:blip r:embed="rId13">
            <a:extLst/>
          </a:blip>
          <a:stretch>
            <a:fillRect/>
          </a:stretch>
        </p:blipFill>
        <p:spPr>
          <a:xfrm>
            <a:off x="-1" y="0"/>
            <a:ext cx="13030201" cy="9775832"/>
          </a:xfrm>
          <a:prstGeom prst="rect">
            <a:avLst/>
          </a:prstGeom>
          <a:ln w="12700">
            <a:miter lim="400000"/>
          </a:ln>
        </p:spPr>
      </p:pic>
      <p:sp>
        <p:nvSpPr>
          <p:cNvPr id="3" name="Shape 3"/>
          <p:cNvSpPr>
            <a:spLocks noGrp="1"/>
          </p:cNvSpPr>
          <p:nvPr>
            <p:ph type="title"/>
          </p:nvPr>
        </p:nvSpPr>
        <p:spPr>
          <a:xfrm>
            <a:off x="952500" y="4000500"/>
            <a:ext cx="12052300" cy="11303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p>
            <a:r>
              <a:rPr dirty="0"/>
              <a:t>Title Text</a:t>
            </a:r>
          </a:p>
        </p:txBody>
      </p:sp>
      <p:sp>
        <p:nvSpPr>
          <p:cNvPr id="4" name="Shape 4"/>
          <p:cNvSpPr>
            <a:spLocks noGrp="1"/>
          </p:cNvSpPr>
          <p:nvPr>
            <p:ph type="body" idx="1"/>
          </p:nvPr>
        </p:nvSpPr>
        <p:spPr>
          <a:xfrm>
            <a:off x="952500" y="5080000"/>
            <a:ext cx="10464800" cy="354429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lstStyle>
            <a:lvl2pPr>
              <a:defRPr>
                <a:latin typeface="+mn-lt"/>
                <a:ea typeface="+mn-ea"/>
                <a:cs typeface="+mn-cs"/>
                <a:sym typeface="Helvetica Light"/>
              </a:defRPr>
            </a:lvl2pPr>
            <a:lvl3pPr>
              <a:defRPr>
                <a:latin typeface="+mn-lt"/>
                <a:ea typeface="+mn-ea"/>
                <a:cs typeface="+mn-cs"/>
                <a:sym typeface="Helvetica Light"/>
              </a:defRPr>
            </a:lvl3pPr>
            <a:lvl4pPr>
              <a:defRPr>
                <a:latin typeface="+mn-lt"/>
                <a:ea typeface="+mn-ea"/>
                <a:cs typeface="+mn-cs"/>
                <a:sym typeface="Helvetica Light"/>
              </a:defRPr>
            </a:lvl4pPr>
            <a:lvl5pPr>
              <a:defRPr>
                <a:latin typeface="+mn-lt"/>
                <a:ea typeface="+mn-ea"/>
                <a:cs typeface="+mn-cs"/>
                <a:sym typeface="Helvetica Light"/>
              </a:defRPr>
            </a:lvl5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altLang="x-none" sz="3200" b="0" i="0" u="none" strike="noStrike" kern="1200" cap="none" spc="0" normalizeH="0" baseline="0" noProof="0">
                <a:ln>
                  <a:noFill/>
                </a:ln>
                <a:solidFill>
                  <a:srgbClr val="FFFFFF"/>
                </a:solidFill>
                <a:effectLst/>
                <a:uLnTx/>
                <a:uFillTx/>
                <a:latin typeface="Helvetica"/>
                <a:ea typeface="ＭＳ Ｐゴシック"/>
              </a:rPr>
              <a:t>Click to edit Master text styles</a:t>
            </a:r>
          </a:p>
          <a:p>
            <a:pPr marL="342900" marR="0" lvl="1" indent="-342900" algn="l" defTabSz="914400" rtl="0" eaLnBrk="1" fontAlgn="base" latinLnBrk="0" hangingPunct="1">
              <a:lnSpc>
                <a:spcPct val="100000"/>
              </a:lnSpc>
              <a:spcBef>
                <a:spcPct val="20000"/>
              </a:spcBef>
              <a:spcAft>
                <a:spcPct val="0"/>
              </a:spcAft>
              <a:buClrTx/>
              <a:buSzTx/>
              <a:buFontTx/>
              <a:buChar char="•"/>
              <a:tabLst/>
              <a:defRPr/>
            </a:pPr>
            <a:r>
              <a:rPr kumimoji="0" lang="en-US" altLang="x-none" sz="3200" b="0" i="0" u="none" strike="noStrike" kern="1200" cap="none" spc="0" normalizeH="0" baseline="0" noProof="0">
                <a:ln>
                  <a:noFill/>
                </a:ln>
                <a:solidFill>
                  <a:srgbClr val="FFFFFF"/>
                </a:solidFill>
                <a:effectLst/>
                <a:uLnTx/>
                <a:uFillTx/>
                <a:latin typeface="Helvetica"/>
                <a:ea typeface="ＭＳ Ｐゴシック"/>
              </a:rPr>
              <a:t>Second level</a:t>
            </a:r>
          </a:p>
          <a:p>
            <a:pPr marL="342900" marR="0" lvl="2" indent="-342900" algn="l" defTabSz="914400" rtl="0" eaLnBrk="1" fontAlgn="base" latinLnBrk="0" hangingPunct="1">
              <a:lnSpc>
                <a:spcPct val="100000"/>
              </a:lnSpc>
              <a:spcBef>
                <a:spcPct val="20000"/>
              </a:spcBef>
              <a:spcAft>
                <a:spcPct val="0"/>
              </a:spcAft>
              <a:buClrTx/>
              <a:buSzTx/>
              <a:buFontTx/>
              <a:buChar char="•"/>
              <a:tabLst/>
              <a:defRPr/>
            </a:pPr>
            <a:r>
              <a:rPr kumimoji="0" lang="en-US" altLang="x-none" sz="3200" b="0" i="0" u="none" strike="noStrike" kern="1200" cap="none" spc="0" normalizeH="0" baseline="0" noProof="0">
                <a:ln>
                  <a:noFill/>
                </a:ln>
                <a:solidFill>
                  <a:srgbClr val="FFFFFF"/>
                </a:solidFill>
                <a:effectLst/>
                <a:uLnTx/>
                <a:uFillTx/>
                <a:latin typeface="Helvetica"/>
                <a:ea typeface="ＭＳ Ｐゴシック"/>
              </a:rPr>
              <a:t>Third level</a:t>
            </a:r>
          </a:p>
          <a:p>
            <a:pPr marL="342900" marR="0" lvl="3" indent="-342900" algn="l" defTabSz="914400" rtl="0" eaLnBrk="1" fontAlgn="base" latinLnBrk="0" hangingPunct="1">
              <a:lnSpc>
                <a:spcPct val="100000"/>
              </a:lnSpc>
              <a:spcBef>
                <a:spcPct val="20000"/>
              </a:spcBef>
              <a:spcAft>
                <a:spcPct val="0"/>
              </a:spcAft>
              <a:buClrTx/>
              <a:buSzTx/>
              <a:buFontTx/>
              <a:buChar char="•"/>
              <a:tabLst/>
              <a:defRPr/>
            </a:pPr>
            <a:r>
              <a:rPr kumimoji="0" lang="en-US" altLang="x-none" sz="3200" b="0" i="0" u="none" strike="noStrike" kern="1200" cap="none" spc="0" normalizeH="0" baseline="0" noProof="0">
                <a:ln>
                  <a:noFill/>
                </a:ln>
                <a:solidFill>
                  <a:srgbClr val="FFFFFF"/>
                </a:solidFill>
                <a:effectLst/>
                <a:uLnTx/>
                <a:uFillTx/>
                <a:latin typeface="Helvetica"/>
                <a:ea typeface="ＭＳ Ｐゴシック"/>
              </a:rPr>
              <a:t>Fourth level</a:t>
            </a:r>
          </a:p>
          <a:p>
            <a:pPr marL="342900" marR="0" lvl="4" indent="-342900" algn="l" defTabSz="914400" rtl="0" eaLnBrk="1" fontAlgn="base" latinLnBrk="0" hangingPunct="1">
              <a:lnSpc>
                <a:spcPct val="100000"/>
              </a:lnSpc>
              <a:spcBef>
                <a:spcPct val="20000"/>
              </a:spcBef>
              <a:spcAft>
                <a:spcPct val="0"/>
              </a:spcAft>
              <a:buClrTx/>
              <a:buSzTx/>
              <a:buFontTx/>
              <a:buChar char="•"/>
              <a:tabLst/>
              <a:defRPr/>
            </a:pPr>
            <a:r>
              <a:rPr kumimoji="0" lang="en-US" altLang="x-none" sz="3200" b="0" i="0" u="none" strike="noStrike" kern="1200" cap="none" spc="0" normalizeH="0" baseline="0" noProof="0">
                <a:ln>
                  <a:noFill/>
                </a:ln>
                <a:solidFill>
                  <a:srgbClr val="FFFFFF"/>
                </a:solidFill>
                <a:effectLst/>
                <a:uLnTx/>
                <a:uFillTx/>
                <a:latin typeface="Helvetica"/>
                <a:ea typeface="ＭＳ Ｐゴシック"/>
              </a:rPr>
              <a:t>Fifth level</a:t>
            </a:r>
            <a:endParaRPr kumimoji="0" lang="en-US" altLang="x-none" sz="2000" b="0" i="0" u="none" strike="noStrike" kern="1200" cap="none" spc="0" normalizeH="0" baseline="0" noProof="0" dirty="0">
              <a:ln>
                <a:noFill/>
              </a:ln>
              <a:solidFill>
                <a:srgbClr val="FFFFFF"/>
              </a:solidFill>
              <a:effectLst/>
              <a:uLnTx/>
              <a:uFillTx/>
              <a:latin typeface="Helvetica"/>
              <a:ea typeface="ＭＳ Ｐゴシック"/>
              <a:cs typeface=""/>
            </a:endParaRPr>
          </a:p>
        </p:txBody>
      </p:sp>
      <p:sp>
        <p:nvSpPr>
          <p:cNvPr id="5" name="Shape 5"/>
          <p:cNvSpPr/>
          <p:nvPr/>
        </p:nvSpPr>
        <p:spPr>
          <a:xfrm>
            <a:off x="927927" y="9038144"/>
            <a:ext cx="5090511" cy="379591"/>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lvl1pPr>
              <a:defRPr sz="1800">
                <a:solidFill>
                  <a:srgbClr val="FFFFFF"/>
                </a:solidFill>
                <a:latin typeface="Arial"/>
                <a:ea typeface="Arial"/>
                <a:cs typeface="Arial"/>
                <a:sym typeface="Arial"/>
              </a:defRPr>
            </a:lvl1pPr>
          </a:lstStyle>
          <a:p>
            <a:r>
              <a:rPr dirty="0"/>
              <a:t>matrix@matrixlaw.co.uk      +44 (0)20 740</a:t>
            </a:r>
            <a:r>
              <a:rPr lang="en-GB" dirty="0"/>
              <a:t>4</a:t>
            </a:r>
            <a:r>
              <a:rPr dirty="0"/>
              <a:t> 3447</a:t>
            </a:r>
          </a:p>
        </p:txBody>
      </p:sp>
      <p:pic>
        <p:nvPicPr>
          <p:cNvPr id="6" name="matrix white.png"/>
          <p:cNvPicPr>
            <a:picLocks noChangeAspect="1"/>
          </p:cNvPicPr>
          <p:nvPr/>
        </p:nvPicPr>
        <p:blipFill>
          <a:blip r:embed="rId14">
            <a:extLst/>
          </a:blip>
          <a:stretch>
            <a:fillRect/>
          </a:stretch>
        </p:blipFill>
        <p:spPr>
          <a:xfrm>
            <a:off x="11412310" y="8978900"/>
            <a:ext cx="1168401" cy="482437"/>
          </a:xfrm>
          <a:prstGeom prst="rect">
            <a:avLst/>
          </a:prstGeom>
          <a:ln w="12700">
            <a:miter lim="400000"/>
          </a:ln>
        </p:spPr>
      </p:pic>
      <p:sp>
        <p:nvSpPr>
          <p:cNvPr id="7" name="Shape 7"/>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5" r:id="rId2"/>
    <p:sldLayoutId id="2147483653" r:id="rId3"/>
    <p:sldLayoutId id="2147483656" r:id="rId4"/>
    <p:sldLayoutId id="2147483662" r:id="rId5"/>
    <p:sldLayoutId id="2147483663" r:id="rId6"/>
    <p:sldLayoutId id="2147483657" r:id="rId7"/>
    <p:sldLayoutId id="2147483659" r:id="rId8"/>
    <p:sldLayoutId id="2147483660" r:id="rId9"/>
    <p:sldLayoutId id="2147483661" r:id="rId10"/>
    <p:sldLayoutId id="2147483664" r:id="rId11"/>
  </p:sldLayoutIdLst>
  <p:transition spd="med"/>
  <p:txStyles>
    <p:titleStyle>
      <a:lvl1pPr marL="0" marR="0" indent="0" algn="l" defTabSz="584200" eaLnBrk="1" latinLnBrk="0" hangingPunct="1">
        <a:lnSpc>
          <a:spcPct val="100000"/>
        </a:lnSpc>
        <a:spcBef>
          <a:spcPts val="0"/>
        </a:spcBef>
        <a:spcAft>
          <a:spcPts val="0"/>
        </a:spcAft>
        <a:buClrTx/>
        <a:buSzTx/>
        <a:buFontTx/>
        <a:buNone/>
        <a:tabLst/>
        <a:defRPr sz="8000" b="0" i="0" u="none" strike="noStrike" cap="all" spc="0" baseline="0">
          <a:ln>
            <a:noFill/>
          </a:ln>
          <a:solidFill>
            <a:srgbClr val="FFFFFF"/>
          </a:solidFill>
          <a:uFillTx/>
          <a:latin typeface="Helvetica" charset="0"/>
          <a:ea typeface="Helvetica" charset="0"/>
          <a:cs typeface="Helvetica" charset="0"/>
          <a:sym typeface="Arial"/>
        </a:defRPr>
      </a:lvl1pPr>
      <a:lvl2pPr marL="0" marR="0" indent="228600" algn="l" defTabSz="584200" eaLnBrk="1" latinLnBrk="0" hangingPunct="1">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2pPr>
      <a:lvl3pPr marL="0" marR="0" indent="457200" algn="l" defTabSz="584200" eaLnBrk="1" latinLnBrk="0" hangingPunct="1">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3pPr>
      <a:lvl4pPr marL="0" marR="0" indent="685800" algn="l" defTabSz="584200" eaLnBrk="1" latinLnBrk="0" hangingPunct="1">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4pPr>
      <a:lvl5pPr marL="0" marR="0" indent="914400" algn="l" defTabSz="584200" eaLnBrk="1" latinLnBrk="0" hangingPunct="1">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5pPr>
      <a:lvl6pPr marL="0" marR="0" indent="1143000" algn="l" defTabSz="584200" eaLnBrk="1" latinLnBrk="0" hangingPunct="1">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6pPr>
      <a:lvl7pPr marL="0" marR="0" indent="1371600" algn="l" defTabSz="584200" eaLnBrk="1" latinLnBrk="0" hangingPunct="1">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7pPr>
      <a:lvl8pPr marL="0" marR="0" indent="1600200" algn="l" defTabSz="584200" eaLnBrk="1" latinLnBrk="0" hangingPunct="1">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8pPr>
      <a:lvl9pPr marL="0" marR="0" indent="1828800" algn="l" defTabSz="584200" eaLnBrk="1" latinLnBrk="0" hangingPunct="1">
        <a:lnSpc>
          <a:spcPct val="100000"/>
        </a:lnSpc>
        <a:spcBef>
          <a:spcPts val="0"/>
        </a:spcBef>
        <a:spcAft>
          <a:spcPts val="0"/>
        </a:spcAft>
        <a:buClrTx/>
        <a:buSzTx/>
        <a:buFontTx/>
        <a:buNone/>
        <a:tabLst/>
        <a:defRPr sz="8000" b="0" i="0" u="none" strike="noStrike" cap="all" spc="0" baseline="0">
          <a:ln>
            <a:noFill/>
          </a:ln>
          <a:solidFill>
            <a:srgbClr val="FFFFFF"/>
          </a:solidFill>
          <a:uFillTx/>
          <a:latin typeface="Arial"/>
          <a:ea typeface="Arial"/>
          <a:cs typeface="Arial"/>
          <a:sym typeface="Arial"/>
        </a:defRPr>
      </a:lvl9pPr>
    </p:titleStyle>
    <p:bodyStyle>
      <a:lvl1pPr marL="342900" marR="0" indent="-342900" algn="l" defTabSz="914400" rtl="0" eaLnBrk="1" fontAlgn="base" latinLnBrk="0" hangingPunct="1">
        <a:lnSpc>
          <a:spcPct val="100000"/>
        </a:lnSpc>
        <a:spcBef>
          <a:spcPct val="20000"/>
        </a:spcBef>
        <a:spcAft>
          <a:spcPct val="0"/>
        </a:spcAft>
        <a:buClrTx/>
        <a:buSzTx/>
        <a:buFontTx/>
        <a:buChar char="•"/>
        <a:tabLst/>
        <a:defRPr sz="4200" b="0" i="0" u="none" strike="noStrike" cap="none" spc="0" baseline="0">
          <a:ln>
            <a:noFill/>
          </a:ln>
          <a:solidFill>
            <a:srgbClr val="FFFFFF"/>
          </a:solidFill>
          <a:uFillTx/>
          <a:latin typeface="Helvetica" charset="0"/>
          <a:ea typeface="Helvetica" charset="0"/>
          <a:cs typeface="Helvetica" charset="0"/>
          <a:sym typeface="Arial"/>
        </a:defRPr>
      </a:lvl1pPr>
      <a:lvl2pPr marL="742950" marR="0" indent="-285750" algn="l" defTabSz="914400" rtl="0" eaLnBrk="1" fontAlgn="base" latinLnBrk="0" hangingPunct="1">
        <a:lnSpc>
          <a:spcPct val="100000"/>
        </a:lnSpc>
        <a:spcBef>
          <a:spcPct val="20000"/>
        </a:spcBef>
        <a:spcAft>
          <a:spcPct val="0"/>
        </a:spcAft>
        <a:buClrTx/>
        <a:buSzTx/>
        <a:buFontTx/>
        <a:buChar char="–"/>
        <a:tabLst/>
        <a:defRPr sz="4200" b="0" i="0" u="none" strike="noStrike" cap="none" spc="0" baseline="0">
          <a:ln>
            <a:noFill/>
          </a:ln>
          <a:solidFill>
            <a:srgbClr val="FFFFFF"/>
          </a:solidFill>
          <a:uFillTx/>
          <a:latin typeface="Arial"/>
          <a:ea typeface="Arial"/>
          <a:cs typeface="Arial"/>
          <a:sym typeface="Arial"/>
        </a:defRPr>
      </a:lvl2pPr>
      <a:lvl3pPr marL="1143000" marR="0" indent="-228600" algn="l" defTabSz="914400" rtl="0" eaLnBrk="1" fontAlgn="base" latinLnBrk="0" hangingPunct="1">
        <a:lnSpc>
          <a:spcPct val="100000"/>
        </a:lnSpc>
        <a:spcBef>
          <a:spcPct val="20000"/>
        </a:spcBef>
        <a:spcAft>
          <a:spcPct val="0"/>
        </a:spcAft>
        <a:buClrTx/>
        <a:buSzTx/>
        <a:buFont typeface="Wingdings" charset="2"/>
        <a:buChar char="§"/>
        <a:tabLst/>
        <a:defRPr sz="4200" b="0" i="0" u="none" strike="noStrike" cap="none" spc="0" baseline="0">
          <a:ln>
            <a:noFill/>
          </a:ln>
          <a:solidFill>
            <a:srgbClr val="FFFFFF"/>
          </a:solidFill>
          <a:uFillTx/>
          <a:latin typeface="Arial"/>
          <a:ea typeface="Arial"/>
          <a:cs typeface="Arial"/>
          <a:sym typeface="Arial"/>
        </a:defRPr>
      </a:lvl3pPr>
      <a:lvl4pPr marL="1600200" marR="0" indent="-228600" algn="l" defTabSz="914400" rtl="0" eaLnBrk="1" fontAlgn="base" latinLnBrk="0" hangingPunct="1">
        <a:lnSpc>
          <a:spcPct val="100000"/>
        </a:lnSpc>
        <a:spcBef>
          <a:spcPct val="20000"/>
        </a:spcBef>
        <a:spcAft>
          <a:spcPct val="0"/>
        </a:spcAft>
        <a:buClrTx/>
        <a:buSzTx/>
        <a:buFont typeface="Courier New" charset="0"/>
        <a:buChar char="o"/>
        <a:tabLst/>
        <a:defRPr sz="4200" b="0" i="0" u="none" strike="noStrike" cap="none" spc="0" baseline="0">
          <a:ln>
            <a:noFill/>
          </a:ln>
          <a:solidFill>
            <a:srgbClr val="FFFFFF"/>
          </a:solidFill>
          <a:uFillTx/>
          <a:latin typeface="Arial"/>
          <a:ea typeface="Arial"/>
          <a:cs typeface="Arial"/>
          <a:sym typeface="Arial"/>
        </a:defRPr>
      </a:lvl4pPr>
      <a:lvl5pPr marL="2057400" marR="0" indent="-228600" algn="l" defTabSz="914400" rtl="0" eaLnBrk="1" fontAlgn="base" latinLnBrk="0" hangingPunct="1">
        <a:lnSpc>
          <a:spcPct val="100000"/>
        </a:lnSpc>
        <a:spcBef>
          <a:spcPct val="20000"/>
        </a:spcBef>
        <a:spcAft>
          <a:spcPct val="0"/>
        </a:spcAft>
        <a:buClrTx/>
        <a:buSzTx/>
        <a:buFontTx/>
        <a:buChar char="»"/>
        <a:tabLst/>
        <a:defRPr sz="4200" b="0" i="0" u="none" strike="noStrike" cap="none" spc="0" baseline="0">
          <a:ln>
            <a:noFill/>
          </a:ln>
          <a:solidFill>
            <a:srgbClr val="FFFFFF"/>
          </a:solidFill>
          <a:uFillTx/>
          <a:latin typeface="Arial"/>
          <a:ea typeface="Arial"/>
          <a:cs typeface="Arial"/>
          <a:sym typeface="Arial"/>
        </a:defRPr>
      </a:lvl5pPr>
      <a:lvl6pPr marL="0" marR="0" indent="1143000" algn="l" defTabSz="584200" eaLnBrk="1" latinLnBrk="0" hangingPunct="1">
        <a:lnSpc>
          <a:spcPct val="100000"/>
        </a:lnSpc>
        <a:spcBef>
          <a:spcPts val="0"/>
        </a:spcBef>
        <a:spcAft>
          <a:spcPts val="0"/>
        </a:spcAft>
        <a:buClrTx/>
        <a:buSzTx/>
        <a:buFontTx/>
        <a:buNone/>
        <a:tabLst/>
        <a:defRPr sz="4200" b="0" i="0" u="none" strike="noStrike" cap="none" spc="0" baseline="0">
          <a:ln>
            <a:noFill/>
          </a:ln>
          <a:solidFill>
            <a:srgbClr val="FFFFFF"/>
          </a:solidFill>
          <a:uFillTx/>
          <a:latin typeface="Arial"/>
          <a:ea typeface="Arial"/>
          <a:cs typeface="Arial"/>
          <a:sym typeface="Arial"/>
        </a:defRPr>
      </a:lvl6pPr>
      <a:lvl7pPr marL="0" marR="0" indent="1371600" algn="l" defTabSz="584200" eaLnBrk="1" latinLnBrk="0" hangingPunct="1">
        <a:lnSpc>
          <a:spcPct val="100000"/>
        </a:lnSpc>
        <a:spcBef>
          <a:spcPts val="0"/>
        </a:spcBef>
        <a:spcAft>
          <a:spcPts val="0"/>
        </a:spcAft>
        <a:buClrTx/>
        <a:buSzTx/>
        <a:buFontTx/>
        <a:buNone/>
        <a:tabLst/>
        <a:defRPr sz="4200" b="0" i="0" u="none" strike="noStrike" cap="none" spc="0" baseline="0">
          <a:ln>
            <a:noFill/>
          </a:ln>
          <a:solidFill>
            <a:srgbClr val="FFFFFF"/>
          </a:solidFill>
          <a:uFillTx/>
          <a:latin typeface="Arial"/>
          <a:ea typeface="Arial"/>
          <a:cs typeface="Arial"/>
          <a:sym typeface="Arial"/>
        </a:defRPr>
      </a:lvl7pPr>
      <a:lvl8pPr marL="0" marR="0" indent="1600200" algn="l" defTabSz="584200" eaLnBrk="1" latinLnBrk="0" hangingPunct="1">
        <a:lnSpc>
          <a:spcPct val="100000"/>
        </a:lnSpc>
        <a:spcBef>
          <a:spcPts val="0"/>
        </a:spcBef>
        <a:spcAft>
          <a:spcPts val="0"/>
        </a:spcAft>
        <a:buClrTx/>
        <a:buSzTx/>
        <a:buFontTx/>
        <a:buNone/>
        <a:tabLst/>
        <a:defRPr sz="4200" b="0" i="0" u="none" strike="noStrike" cap="none" spc="0" baseline="0">
          <a:ln>
            <a:noFill/>
          </a:ln>
          <a:solidFill>
            <a:srgbClr val="FFFFFF"/>
          </a:solidFill>
          <a:uFillTx/>
          <a:latin typeface="Arial"/>
          <a:ea typeface="Arial"/>
          <a:cs typeface="Arial"/>
          <a:sym typeface="Arial"/>
        </a:defRPr>
      </a:lvl8pPr>
      <a:lvl9pPr marL="0" marR="0" indent="1828800" algn="l" defTabSz="584200" eaLnBrk="1" latinLnBrk="0" hangingPunct="1">
        <a:lnSpc>
          <a:spcPct val="100000"/>
        </a:lnSpc>
        <a:spcBef>
          <a:spcPts val="0"/>
        </a:spcBef>
        <a:spcAft>
          <a:spcPts val="0"/>
        </a:spcAft>
        <a:buClrTx/>
        <a:buSzTx/>
        <a:buFontTx/>
        <a:buNone/>
        <a:tabLst/>
        <a:defRPr sz="4200" b="0" i="0" u="none" strike="noStrike" cap="none" spc="0" baseline="0">
          <a:ln>
            <a:noFill/>
          </a:ln>
          <a:solidFill>
            <a:srgbClr val="FFFFFF"/>
          </a:solidFill>
          <a:uFillTx/>
          <a:latin typeface="Arial"/>
          <a:ea typeface="Arial"/>
          <a:cs typeface="Arial"/>
          <a:sym typeface="Arial"/>
        </a:defRPr>
      </a:lvl9pPr>
    </p:bodyStyle>
    <p:otherStyle>
      <a:lvl1pPr marL="0" marR="0" indent="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98121" y="2694214"/>
            <a:ext cx="12052300" cy="1130300"/>
          </a:xfrm>
        </p:spPr>
        <p:txBody>
          <a:bodyPr/>
          <a:lstStyle/>
          <a:p>
            <a:r>
              <a:rPr lang="en-US" sz="6000" dirty="0"/>
              <a:t>A Case study: </a:t>
            </a:r>
            <a:br>
              <a:rPr lang="en-US" sz="6000" dirty="0"/>
            </a:br>
            <a:r>
              <a:rPr lang="en-US" sz="6000" dirty="0"/>
              <a:t/>
            </a:r>
            <a:br>
              <a:rPr lang="en-US" sz="6000" dirty="0"/>
            </a:br>
            <a:r>
              <a:rPr lang="en-US" sz="6000" i="1" dirty="0"/>
              <a:t>art 14 ECHR: </a:t>
            </a:r>
            <a:br>
              <a:rPr lang="en-US" sz="6000" i="1" dirty="0"/>
            </a:br>
            <a:r>
              <a:rPr lang="en-US" sz="6000" i="1" dirty="0"/>
              <a:t>International law in benefits cases</a:t>
            </a:r>
          </a:p>
        </p:txBody>
      </p:sp>
      <p:sp>
        <p:nvSpPr>
          <p:cNvPr id="7" name="Text Placeholder 6"/>
          <p:cNvSpPr>
            <a:spLocks noGrp="1"/>
          </p:cNvSpPr>
          <p:nvPr>
            <p:ph type="body" sz="half" idx="1"/>
          </p:nvPr>
        </p:nvSpPr>
        <p:spPr>
          <a:xfrm>
            <a:off x="798121" y="4191991"/>
            <a:ext cx="10464800" cy="4318164"/>
          </a:xfrm>
        </p:spPr>
        <p:txBody>
          <a:bodyPr/>
          <a:lstStyle/>
          <a:p>
            <a:pPr marL="0" indent="0" algn="r">
              <a:buNone/>
            </a:pPr>
            <a:endParaRPr lang="en-US" dirty="0"/>
          </a:p>
          <a:p>
            <a:pPr marL="0" indent="0" algn="r">
              <a:buNone/>
            </a:pPr>
            <a:endParaRPr lang="en-US" dirty="0"/>
          </a:p>
          <a:p>
            <a:pPr marL="0" indent="0" algn="r">
              <a:buNone/>
            </a:pPr>
            <a:endParaRPr lang="en-US" dirty="0"/>
          </a:p>
          <a:p>
            <a:pPr marL="0" indent="0" algn="r">
              <a:buNone/>
            </a:pPr>
            <a:endParaRPr lang="en-US" dirty="0"/>
          </a:p>
          <a:p>
            <a:pPr marL="0" indent="0" algn="r">
              <a:buNone/>
            </a:pPr>
            <a:r>
              <a:rPr lang="en-US" dirty="0"/>
              <a:t>Zoë Leventhal</a:t>
            </a:r>
          </a:p>
        </p:txBody>
      </p:sp>
    </p:spTree>
    <p:extLst>
      <p:ext uri="{BB962C8B-B14F-4D97-AF65-F5344CB8AC3E}">
        <p14:creationId xmlns:p14="http://schemas.microsoft.com/office/powerpoint/2010/main" val="3955039362"/>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5E15E3-18C4-49F2-9E82-DC42B506E938}"/>
              </a:ext>
            </a:extLst>
          </p:cNvPr>
          <p:cNvSpPr>
            <a:spLocks noGrp="1"/>
          </p:cNvSpPr>
          <p:nvPr>
            <p:ph type="title"/>
          </p:nvPr>
        </p:nvSpPr>
        <p:spPr/>
        <p:txBody>
          <a:bodyPr/>
          <a:lstStyle/>
          <a:p>
            <a:r>
              <a:rPr lang="en-GB" dirty="0"/>
              <a:t>3) </a:t>
            </a:r>
            <a:r>
              <a:rPr lang="en-GB" i="1" dirty="0"/>
              <a:t>Mathieson v SSWP </a:t>
            </a:r>
            <a:r>
              <a:rPr lang="en-GB" dirty="0"/>
              <a:t>[2015] 1 </a:t>
            </a:r>
            <a:r>
              <a:rPr lang="en-GB" dirty="0" err="1"/>
              <a:t>WLr</a:t>
            </a:r>
            <a:r>
              <a:rPr lang="en-GB" dirty="0"/>
              <a:t> 3250</a:t>
            </a:r>
            <a:endParaRPr lang="en-GB" i="1" dirty="0"/>
          </a:p>
        </p:txBody>
      </p:sp>
      <p:sp>
        <p:nvSpPr>
          <p:cNvPr id="3" name="Text Placeholder 2">
            <a:extLst>
              <a:ext uri="{FF2B5EF4-FFF2-40B4-BE49-F238E27FC236}">
                <a16:creationId xmlns:a16="http://schemas.microsoft.com/office/drawing/2014/main" xmlns="" id="{4A3EF3D7-FFF1-422C-A192-FF7D0A34AA86}"/>
              </a:ext>
            </a:extLst>
          </p:cNvPr>
          <p:cNvSpPr>
            <a:spLocks noGrp="1"/>
          </p:cNvSpPr>
          <p:nvPr>
            <p:ph type="body" sz="half" idx="13"/>
          </p:nvPr>
        </p:nvSpPr>
        <p:spPr>
          <a:xfrm>
            <a:off x="761670" y="1901904"/>
            <a:ext cx="11092160" cy="6353278"/>
          </a:xfrm>
        </p:spPr>
        <p:txBody>
          <a:bodyPr/>
          <a:lstStyle/>
          <a:p>
            <a:r>
              <a:rPr lang="en-GB" dirty="0"/>
              <a:t>Application of </a:t>
            </a:r>
            <a:r>
              <a:rPr lang="en-GB" i="1" dirty="0"/>
              <a:t>SG </a:t>
            </a:r>
            <a:r>
              <a:rPr lang="en-GB" dirty="0"/>
              <a:t>to a case about discrimination between different groups of disabled children (heard 8 days after judgment in </a:t>
            </a:r>
            <a:r>
              <a:rPr lang="en-GB" i="1" dirty="0"/>
              <a:t>SG)</a:t>
            </a:r>
            <a:endParaRPr lang="en-GB" dirty="0"/>
          </a:p>
          <a:p>
            <a:endParaRPr lang="en-GB" dirty="0"/>
          </a:p>
          <a:p>
            <a:r>
              <a:rPr lang="en-GB" dirty="0">
                <a:solidFill>
                  <a:srgbClr val="0070C0"/>
                </a:solidFill>
              </a:rPr>
              <a:t>Child Disability Living Allowance (DLA) payable as a matter of law to the child – so CM himself had an entitlement </a:t>
            </a:r>
            <a:r>
              <a:rPr lang="en-GB" i="1" dirty="0">
                <a:solidFill>
                  <a:srgbClr val="0070C0"/>
                </a:solidFill>
              </a:rPr>
              <a:t>but for </a:t>
            </a:r>
            <a:r>
              <a:rPr lang="en-GB" dirty="0">
                <a:solidFill>
                  <a:srgbClr val="0070C0"/>
                </a:solidFill>
              </a:rPr>
              <a:t>the impugned rule</a:t>
            </a:r>
          </a:p>
          <a:p>
            <a:endParaRPr lang="en-GB" dirty="0">
              <a:solidFill>
                <a:srgbClr val="0070C0"/>
              </a:solidFill>
            </a:endParaRPr>
          </a:p>
          <a:p>
            <a:r>
              <a:rPr lang="en-GB" dirty="0">
                <a:solidFill>
                  <a:schemeClr val="tx2"/>
                </a:solidFill>
              </a:rPr>
              <a:t>Issue was time limit on DLA for a child in hospital. Justification: care provided by NHS in hospital thereafter and not by parents so lower costs</a:t>
            </a:r>
          </a:p>
          <a:p>
            <a:endParaRPr lang="en-GB" dirty="0">
              <a:solidFill>
                <a:schemeClr val="tx2"/>
              </a:solidFill>
            </a:endParaRPr>
          </a:p>
          <a:p>
            <a:r>
              <a:rPr lang="en-GB" dirty="0">
                <a:solidFill>
                  <a:srgbClr val="0070C0"/>
                </a:solidFill>
              </a:rPr>
              <a:t>Lord Wilson found a breach of the procedural aspect of Art 3 UNCRC (applying GC14) (and Art 7.2 UNCRPD) because no evaluation of children’s best interests. Clear evidence that in fact parents provided as much if not more care whilst children in hospital (and incurred much higher costs). SSWP’s position appeared outdated and unevidenced</a:t>
            </a:r>
          </a:p>
          <a:p>
            <a:endParaRPr lang="en-GB" dirty="0">
              <a:solidFill>
                <a:srgbClr val="0070C0"/>
              </a:solidFill>
            </a:endParaRPr>
          </a:p>
          <a:p>
            <a:endParaRPr lang="en-GB" dirty="0">
              <a:solidFill>
                <a:srgbClr val="0070C0"/>
              </a:solidFill>
            </a:endParaRPr>
          </a:p>
          <a:p>
            <a:endParaRPr lang="en-GB" i="1" dirty="0">
              <a:solidFill>
                <a:srgbClr val="0070C0"/>
              </a:solidFill>
            </a:endParaRPr>
          </a:p>
          <a:p>
            <a:endParaRPr lang="en-GB" dirty="0">
              <a:solidFill>
                <a:schemeClr val="tx2"/>
              </a:solidFill>
            </a:endParaRPr>
          </a:p>
          <a:p>
            <a:endParaRPr lang="en-GB" dirty="0">
              <a:solidFill>
                <a:schemeClr val="tx2"/>
              </a:solidFill>
            </a:endParaRPr>
          </a:p>
          <a:p>
            <a:endParaRPr lang="en-GB" dirty="0"/>
          </a:p>
          <a:p>
            <a:endParaRPr lang="en-GB" dirty="0"/>
          </a:p>
          <a:p>
            <a:endParaRPr lang="en-GB" dirty="0"/>
          </a:p>
          <a:p>
            <a:endParaRPr lang="en-GB" i="1" dirty="0"/>
          </a:p>
          <a:p>
            <a:endParaRPr lang="en-GB" i="1" dirty="0"/>
          </a:p>
          <a:p>
            <a:endParaRPr lang="en-GB" dirty="0"/>
          </a:p>
        </p:txBody>
      </p:sp>
    </p:spTree>
    <p:extLst>
      <p:ext uri="{BB962C8B-B14F-4D97-AF65-F5344CB8AC3E}">
        <p14:creationId xmlns:p14="http://schemas.microsoft.com/office/powerpoint/2010/main" val="187242260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433F78-41F5-433F-9035-BF4BA2E5B963}"/>
              </a:ext>
            </a:extLst>
          </p:cNvPr>
          <p:cNvSpPr>
            <a:spLocks noGrp="1"/>
          </p:cNvSpPr>
          <p:nvPr>
            <p:ph type="title"/>
          </p:nvPr>
        </p:nvSpPr>
        <p:spPr/>
        <p:txBody>
          <a:bodyPr/>
          <a:lstStyle/>
          <a:p>
            <a:r>
              <a:rPr lang="en-GB" i="1" dirty="0"/>
              <a:t>Mathieson </a:t>
            </a:r>
            <a:r>
              <a:rPr lang="en-GB" dirty="0" err="1"/>
              <a:t>cont</a:t>
            </a:r>
            <a:r>
              <a:rPr lang="en-GB" dirty="0"/>
              <a:t>…</a:t>
            </a:r>
            <a:endParaRPr lang="en-GB" i="1" dirty="0"/>
          </a:p>
        </p:txBody>
      </p:sp>
      <p:sp>
        <p:nvSpPr>
          <p:cNvPr id="3" name="Text Placeholder 2">
            <a:extLst>
              <a:ext uri="{FF2B5EF4-FFF2-40B4-BE49-F238E27FC236}">
                <a16:creationId xmlns:a16="http://schemas.microsoft.com/office/drawing/2014/main" xmlns="" id="{AE792174-74ED-496F-A095-F8CCE2018A85}"/>
              </a:ext>
            </a:extLst>
          </p:cNvPr>
          <p:cNvSpPr>
            <a:spLocks noGrp="1"/>
          </p:cNvSpPr>
          <p:nvPr>
            <p:ph type="body" sz="half" idx="13"/>
          </p:nvPr>
        </p:nvSpPr>
        <p:spPr>
          <a:xfrm>
            <a:off x="832922" y="1816100"/>
            <a:ext cx="11092160" cy="6353278"/>
          </a:xfrm>
        </p:spPr>
        <p:txBody>
          <a:bodyPr/>
          <a:lstStyle/>
          <a:p>
            <a:r>
              <a:rPr lang="en-GB" dirty="0"/>
              <a:t>Held that regulations limiting payment of DLA constituted “an action” concerning children by an administrative authority with delegated legislative powers (cf. Art 3 UNCRC)</a:t>
            </a:r>
          </a:p>
          <a:p>
            <a:endParaRPr lang="en-GB" dirty="0"/>
          </a:p>
          <a:p>
            <a:r>
              <a:rPr lang="en-GB" dirty="0">
                <a:solidFill>
                  <a:srgbClr val="0070C0"/>
                </a:solidFill>
              </a:rPr>
              <a:t>Breach of procedural aspect of Art 3 in absence of any proper review generated “unsurprisingly – might one say inevitably” a violation of the substantive right (and under Art 7.2 UNCRPD): § 41</a:t>
            </a:r>
          </a:p>
          <a:p>
            <a:endParaRPr lang="en-GB" dirty="0">
              <a:solidFill>
                <a:srgbClr val="0070C0"/>
              </a:solidFill>
            </a:endParaRPr>
          </a:p>
          <a:p>
            <a:r>
              <a:rPr lang="en-GB" dirty="0">
                <a:solidFill>
                  <a:schemeClr val="tx1"/>
                </a:solidFill>
              </a:rPr>
              <a:t>What did the breach of international law mean in Art 14 terms?</a:t>
            </a:r>
          </a:p>
          <a:p>
            <a:endParaRPr lang="en-GB" dirty="0">
              <a:solidFill>
                <a:srgbClr val="0070C0"/>
              </a:solidFill>
            </a:endParaRPr>
          </a:p>
          <a:p>
            <a:r>
              <a:rPr lang="en-GB" i="1" dirty="0">
                <a:solidFill>
                  <a:srgbClr val="0070C0"/>
                </a:solidFill>
              </a:rPr>
              <a:t>“A conclusion, reached without reference to international Conventions, that the Secretary of State has failed to establish justification for the difference in his treatment of those severely disabled children … would </a:t>
            </a:r>
            <a:r>
              <a:rPr lang="en-GB" i="1" dirty="0">
                <a:solidFill>
                  <a:schemeClr val="tx1"/>
                </a:solidFill>
              </a:rPr>
              <a:t>harmonise </a:t>
            </a:r>
            <a:r>
              <a:rPr lang="en-GB" i="1" dirty="0">
                <a:solidFill>
                  <a:srgbClr val="0070C0"/>
                </a:solidFill>
              </a:rPr>
              <a:t>with a conclusion that his different treatment of them violates their rights under two international Conventions.” §</a:t>
            </a:r>
            <a:r>
              <a:rPr lang="en-GB" dirty="0">
                <a:solidFill>
                  <a:srgbClr val="0070C0"/>
                </a:solidFill>
              </a:rPr>
              <a:t>44</a:t>
            </a:r>
          </a:p>
          <a:p>
            <a:endParaRPr lang="en-GB" dirty="0">
              <a:solidFill>
                <a:srgbClr val="0070C0"/>
              </a:solidFill>
            </a:endParaRPr>
          </a:p>
          <a:p>
            <a:r>
              <a:rPr lang="en-GB" dirty="0">
                <a:solidFill>
                  <a:srgbClr val="0070C0"/>
                </a:solidFill>
              </a:rPr>
              <a:t>Delivering on the promise of </a:t>
            </a:r>
            <a:r>
              <a:rPr lang="en-GB" i="1" dirty="0">
                <a:solidFill>
                  <a:srgbClr val="0070C0"/>
                </a:solidFill>
              </a:rPr>
              <a:t>SG </a:t>
            </a:r>
            <a:r>
              <a:rPr lang="en-GB" dirty="0">
                <a:solidFill>
                  <a:srgbClr val="0070C0"/>
                </a:solidFill>
              </a:rPr>
              <a:t>in substance but not form?</a:t>
            </a:r>
            <a:endParaRPr lang="en-GB" dirty="0">
              <a:solidFill>
                <a:schemeClr val="tx1"/>
              </a:solidFill>
            </a:endParaRPr>
          </a:p>
          <a:p>
            <a:endParaRPr lang="en-GB" dirty="0">
              <a:solidFill>
                <a:srgbClr val="0070C0"/>
              </a:solidFill>
            </a:endParaRPr>
          </a:p>
          <a:p>
            <a:endParaRPr lang="en-GB" dirty="0">
              <a:solidFill>
                <a:srgbClr val="0070C0"/>
              </a:solidFill>
            </a:endParaRPr>
          </a:p>
          <a:p>
            <a:endParaRPr lang="en-GB" i="1" dirty="0">
              <a:solidFill>
                <a:srgbClr val="0070C0"/>
              </a:solidFill>
            </a:endParaRPr>
          </a:p>
          <a:p>
            <a:pPr marL="0" indent="0">
              <a:buNone/>
            </a:pPr>
            <a:endParaRPr lang="en-GB" dirty="0">
              <a:solidFill>
                <a:schemeClr val="tx1"/>
              </a:solidFill>
            </a:endParaRPr>
          </a:p>
          <a:p>
            <a:endParaRPr lang="en-GB" dirty="0"/>
          </a:p>
        </p:txBody>
      </p:sp>
    </p:spTree>
    <p:extLst>
      <p:ext uri="{BB962C8B-B14F-4D97-AF65-F5344CB8AC3E}">
        <p14:creationId xmlns:p14="http://schemas.microsoft.com/office/powerpoint/2010/main" val="19700384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4) </a:t>
            </a:r>
            <a:r>
              <a:rPr lang="en-GB" i="1" dirty="0"/>
              <a:t>Ds &amp; DA v SSWP </a:t>
            </a:r>
            <a:r>
              <a:rPr lang="en-GB" dirty="0"/>
              <a:t>(forthcoming)</a:t>
            </a:r>
          </a:p>
        </p:txBody>
      </p:sp>
      <p:sp>
        <p:nvSpPr>
          <p:cNvPr id="3" name="Text Placeholder 2"/>
          <p:cNvSpPr>
            <a:spLocks noGrp="1"/>
          </p:cNvSpPr>
          <p:nvPr>
            <p:ph type="body" sz="half" idx="13"/>
          </p:nvPr>
        </p:nvSpPr>
        <p:spPr>
          <a:xfrm>
            <a:off x="761670" y="1816100"/>
            <a:ext cx="11092160" cy="6353278"/>
          </a:xfrm>
        </p:spPr>
        <p:txBody>
          <a:bodyPr/>
          <a:lstStyle/>
          <a:p>
            <a:r>
              <a:rPr lang="en-GB" dirty="0"/>
              <a:t>Revised benefit cap: lower cap, significant increase in numerical and geographical reach across country. 72% of all affected are lone parents</a:t>
            </a:r>
          </a:p>
          <a:p>
            <a:endParaRPr lang="en-GB" dirty="0"/>
          </a:p>
          <a:p>
            <a:r>
              <a:rPr lang="en-GB" dirty="0">
                <a:solidFill>
                  <a:srgbClr val="0070C0"/>
                </a:solidFill>
              </a:rPr>
              <a:t>Reframed as discrimination against children of lone parents and lone parents themselves under Art 8 ECHR and Art 14 (and </a:t>
            </a:r>
            <a:r>
              <a:rPr lang="en-GB" i="1" dirty="0" err="1">
                <a:solidFill>
                  <a:srgbClr val="0070C0"/>
                </a:solidFill>
              </a:rPr>
              <a:t>Thlimmenos</a:t>
            </a:r>
            <a:r>
              <a:rPr lang="en-GB" i="1" dirty="0">
                <a:solidFill>
                  <a:srgbClr val="0070C0"/>
                </a:solidFill>
              </a:rPr>
              <a:t> </a:t>
            </a:r>
            <a:r>
              <a:rPr lang="en-GB" dirty="0">
                <a:solidFill>
                  <a:srgbClr val="0070C0"/>
                </a:solidFill>
              </a:rPr>
              <a:t>claim by </a:t>
            </a:r>
            <a:r>
              <a:rPr lang="en-GB" i="1" dirty="0">
                <a:solidFill>
                  <a:srgbClr val="0070C0"/>
                </a:solidFill>
              </a:rPr>
              <a:t>DA </a:t>
            </a:r>
            <a:r>
              <a:rPr lang="en-GB" dirty="0">
                <a:solidFill>
                  <a:srgbClr val="0070C0"/>
                </a:solidFill>
              </a:rPr>
              <a:t>appellants in respect of lone parents with children under 2)</a:t>
            </a:r>
          </a:p>
          <a:p>
            <a:endParaRPr lang="en-GB" dirty="0">
              <a:solidFill>
                <a:srgbClr val="0070C0"/>
              </a:solidFill>
            </a:endParaRPr>
          </a:p>
          <a:p>
            <a:r>
              <a:rPr lang="en-GB" dirty="0"/>
              <a:t>High Court (Collins J) found a breach of Art 3 UNCRC, upheld unanimously by the CA, but CA majority (Sir Patrick Elias and Sir Brian Leveson P) held that there was still an insufficient connection to discrimination alleged (§128 &amp; 182-4) so Art 3 UNCRC not in fact relevant to discrimination</a:t>
            </a:r>
          </a:p>
          <a:p>
            <a:endParaRPr lang="en-GB" dirty="0"/>
          </a:p>
          <a:p>
            <a:r>
              <a:rPr lang="en-GB" dirty="0" err="1">
                <a:solidFill>
                  <a:srgbClr val="0070C0"/>
                </a:solidFill>
              </a:rPr>
              <a:t>McCombe</a:t>
            </a:r>
            <a:r>
              <a:rPr lang="en-GB" dirty="0">
                <a:solidFill>
                  <a:srgbClr val="0070C0"/>
                </a:solidFill>
              </a:rPr>
              <a:t> LJ held that there was sufficient connection and that therefore the policy was manifestly without reasonable foundation: §177-8. </a:t>
            </a:r>
          </a:p>
          <a:p>
            <a:pPr lvl="1"/>
            <a:endParaRPr lang="en-GB" dirty="0"/>
          </a:p>
        </p:txBody>
      </p:sp>
    </p:spTree>
    <p:extLst>
      <p:ext uri="{BB962C8B-B14F-4D97-AF65-F5344CB8AC3E}">
        <p14:creationId xmlns:p14="http://schemas.microsoft.com/office/powerpoint/2010/main" val="21133601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52AF66-8220-41F2-A98E-6BDB36B6C287}"/>
              </a:ext>
            </a:extLst>
          </p:cNvPr>
          <p:cNvSpPr>
            <a:spLocks noGrp="1"/>
          </p:cNvSpPr>
          <p:nvPr>
            <p:ph type="title"/>
          </p:nvPr>
        </p:nvSpPr>
        <p:spPr/>
        <p:txBody>
          <a:bodyPr/>
          <a:lstStyle/>
          <a:p>
            <a:r>
              <a:rPr lang="en-GB" i="1" dirty="0"/>
              <a:t>DS &amp; DA SSWP </a:t>
            </a:r>
            <a:r>
              <a:rPr lang="en-GB" i="1" dirty="0" err="1"/>
              <a:t>cont</a:t>
            </a:r>
            <a:r>
              <a:rPr lang="en-GB" i="1" dirty="0"/>
              <a:t>…</a:t>
            </a:r>
            <a:endParaRPr lang="en-GB" dirty="0"/>
          </a:p>
        </p:txBody>
      </p:sp>
      <p:sp>
        <p:nvSpPr>
          <p:cNvPr id="3" name="Text Placeholder 2">
            <a:extLst>
              <a:ext uri="{FF2B5EF4-FFF2-40B4-BE49-F238E27FC236}">
                <a16:creationId xmlns:a16="http://schemas.microsoft.com/office/drawing/2014/main" xmlns="" id="{E81FA28D-44BB-4517-B40C-DE97713C8FBF}"/>
              </a:ext>
            </a:extLst>
          </p:cNvPr>
          <p:cNvSpPr>
            <a:spLocks noGrp="1"/>
          </p:cNvSpPr>
          <p:nvPr>
            <p:ph type="body" sz="half" idx="13"/>
          </p:nvPr>
        </p:nvSpPr>
        <p:spPr/>
        <p:txBody>
          <a:bodyPr/>
          <a:lstStyle/>
          <a:p>
            <a:endParaRPr lang="en-GB" dirty="0"/>
          </a:p>
          <a:p>
            <a:r>
              <a:rPr lang="en-GB" dirty="0">
                <a:solidFill>
                  <a:srgbClr val="0070C0"/>
                </a:solidFill>
              </a:rPr>
              <a:t>7 judge panel (original </a:t>
            </a:r>
            <a:r>
              <a:rPr lang="en-GB" i="1" dirty="0">
                <a:solidFill>
                  <a:srgbClr val="0070C0"/>
                </a:solidFill>
              </a:rPr>
              <a:t>SG </a:t>
            </a:r>
            <a:r>
              <a:rPr lang="en-GB" dirty="0">
                <a:solidFill>
                  <a:srgbClr val="0070C0"/>
                </a:solidFill>
              </a:rPr>
              <a:t>court + Lord Wilson and Lord Hodge) heard argument this week on these questions: </a:t>
            </a:r>
          </a:p>
          <a:p>
            <a:pPr marL="0" indent="0">
              <a:buNone/>
            </a:pPr>
            <a:endParaRPr lang="en-GB" dirty="0">
              <a:solidFill>
                <a:srgbClr val="0070C0"/>
              </a:solidFill>
            </a:endParaRPr>
          </a:p>
          <a:p>
            <a:pPr lvl="1"/>
            <a:r>
              <a:rPr lang="en-GB" dirty="0"/>
              <a:t>Is it a breach of Art 3 UNCRC for SSWP to judge overall that the best interests of children will be served by the policy (because it is judged to improve their future “life chances” if they are in a working household) even though a majority of households will not move into work?</a:t>
            </a:r>
          </a:p>
          <a:p>
            <a:pPr lvl="1"/>
            <a:endParaRPr lang="en-GB" dirty="0"/>
          </a:p>
          <a:p>
            <a:pPr lvl="1"/>
            <a:r>
              <a:rPr lang="en-GB" dirty="0"/>
              <a:t>If so, what weight does a breach of Art 3 UNCRC have in the proportionality balance? Does it determine the justification issue? Does that usurp MWRF? Or does it just weigh heavily against the proportionality of the measure? </a:t>
            </a:r>
          </a:p>
          <a:p>
            <a:pPr lvl="1"/>
            <a:endParaRPr lang="en-GB" dirty="0"/>
          </a:p>
          <a:p>
            <a:endParaRPr lang="en-GB" dirty="0"/>
          </a:p>
        </p:txBody>
      </p:sp>
    </p:spTree>
    <p:extLst>
      <p:ext uri="{BB962C8B-B14F-4D97-AF65-F5344CB8AC3E}">
        <p14:creationId xmlns:p14="http://schemas.microsoft.com/office/powerpoint/2010/main" val="292922153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42FE5C-47D5-4008-B630-50F6A93E3138}"/>
              </a:ext>
            </a:extLst>
          </p:cNvPr>
          <p:cNvSpPr>
            <a:spLocks noGrp="1"/>
          </p:cNvSpPr>
          <p:nvPr>
            <p:ph type="title"/>
          </p:nvPr>
        </p:nvSpPr>
        <p:spPr/>
        <p:txBody>
          <a:bodyPr/>
          <a:lstStyle/>
          <a:p>
            <a:r>
              <a:rPr lang="en-GB" dirty="0"/>
              <a:t>Concluding thoughts</a:t>
            </a:r>
            <a:br>
              <a:rPr lang="en-GB" dirty="0"/>
            </a:br>
            <a:endParaRPr lang="en-GB" dirty="0"/>
          </a:p>
        </p:txBody>
      </p:sp>
      <p:sp>
        <p:nvSpPr>
          <p:cNvPr id="3" name="Text Placeholder 2">
            <a:extLst>
              <a:ext uri="{FF2B5EF4-FFF2-40B4-BE49-F238E27FC236}">
                <a16:creationId xmlns:a16="http://schemas.microsoft.com/office/drawing/2014/main" xmlns="" id="{8C406B3C-D0C6-4459-85D9-0273FC8C7C58}"/>
              </a:ext>
            </a:extLst>
          </p:cNvPr>
          <p:cNvSpPr>
            <a:spLocks noGrp="1"/>
          </p:cNvSpPr>
          <p:nvPr>
            <p:ph type="body" sz="half" idx="13"/>
          </p:nvPr>
        </p:nvSpPr>
        <p:spPr>
          <a:xfrm>
            <a:off x="939800" y="1961281"/>
            <a:ext cx="11092160" cy="6353278"/>
          </a:xfrm>
        </p:spPr>
        <p:txBody>
          <a:bodyPr/>
          <a:lstStyle/>
          <a:p>
            <a:pPr marL="0" indent="0">
              <a:buNone/>
            </a:pPr>
            <a:r>
              <a:rPr lang="en-GB" dirty="0">
                <a:solidFill>
                  <a:schemeClr val="tx1"/>
                </a:solidFill>
              </a:rPr>
              <a:t>Relevance of a breach of an international convention:</a:t>
            </a:r>
          </a:p>
          <a:p>
            <a:pPr marL="0" indent="0">
              <a:buNone/>
            </a:pPr>
            <a:endParaRPr lang="en-GB" dirty="0">
              <a:solidFill>
                <a:srgbClr val="0070C0"/>
              </a:solidFill>
            </a:endParaRPr>
          </a:p>
          <a:p>
            <a:pPr lvl="1"/>
            <a:r>
              <a:rPr lang="en-GB" dirty="0">
                <a:solidFill>
                  <a:srgbClr val="0070C0"/>
                </a:solidFill>
              </a:rPr>
              <a:t>Failure to treat best interests of children as a primary consideration means simply that the policy cannot be a proportionate means of achieving a legitimate aim? c</a:t>
            </a:r>
            <a:r>
              <a:rPr lang="en-GB" i="1" dirty="0">
                <a:solidFill>
                  <a:srgbClr val="0070C0"/>
                </a:solidFill>
              </a:rPr>
              <a:t>f</a:t>
            </a:r>
            <a:r>
              <a:rPr lang="en-GB" dirty="0">
                <a:solidFill>
                  <a:srgbClr val="0070C0"/>
                </a:solidFill>
              </a:rPr>
              <a:t>. Baroness Hale in </a:t>
            </a:r>
            <a:r>
              <a:rPr lang="en-GB" i="1" dirty="0">
                <a:solidFill>
                  <a:srgbClr val="0070C0"/>
                </a:solidFill>
              </a:rPr>
              <a:t>SG </a:t>
            </a:r>
            <a:r>
              <a:rPr lang="en-GB" dirty="0">
                <a:solidFill>
                  <a:srgbClr val="0070C0"/>
                </a:solidFill>
              </a:rPr>
              <a:t>at §229.</a:t>
            </a:r>
          </a:p>
          <a:p>
            <a:endParaRPr lang="en-GB" dirty="0">
              <a:solidFill>
                <a:srgbClr val="0070C0"/>
              </a:solidFill>
            </a:endParaRPr>
          </a:p>
          <a:p>
            <a:pPr lvl="1"/>
            <a:r>
              <a:rPr lang="en-GB" dirty="0">
                <a:solidFill>
                  <a:schemeClr val="tx1"/>
                </a:solidFill>
              </a:rPr>
              <a:t>Failure to comply with the procedural aspect, i.e. to assess best interests as a primary consideration, means that the court is deprived of the considered view of the decision-maker and thus grounds for any ‘deference’, even applying a MWRF standard of review? Cf. </a:t>
            </a:r>
            <a:r>
              <a:rPr lang="en-GB" i="1" dirty="0">
                <a:solidFill>
                  <a:schemeClr val="tx1"/>
                </a:solidFill>
              </a:rPr>
              <a:t>Mathieson; </a:t>
            </a:r>
            <a:r>
              <a:rPr lang="en-GB" dirty="0">
                <a:solidFill>
                  <a:schemeClr val="tx1"/>
                </a:solidFill>
              </a:rPr>
              <a:t>and Lord Kerr in </a:t>
            </a:r>
            <a:r>
              <a:rPr lang="en-GB" i="1" dirty="0">
                <a:solidFill>
                  <a:schemeClr val="tx1"/>
                </a:solidFill>
              </a:rPr>
              <a:t>In Re Brewster </a:t>
            </a:r>
            <a:r>
              <a:rPr lang="en-GB" dirty="0">
                <a:solidFill>
                  <a:schemeClr val="tx1"/>
                </a:solidFill>
              </a:rPr>
              <a:t>[2017] UKSC 8 at §50; 64</a:t>
            </a:r>
          </a:p>
          <a:p>
            <a:endParaRPr lang="en-GB" dirty="0">
              <a:solidFill>
                <a:srgbClr val="0070C0"/>
              </a:solidFill>
            </a:endParaRPr>
          </a:p>
          <a:p>
            <a:r>
              <a:rPr lang="en-GB" dirty="0">
                <a:solidFill>
                  <a:srgbClr val="0070C0"/>
                </a:solidFill>
              </a:rPr>
              <a:t>Alternative, return to applying the full rigour of the 4 stage test and not applying MWRF at the ‘fair balance’ stage, even in high policy cases? c.f. </a:t>
            </a:r>
            <a:r>
              <a:rPr lang="en-GB" i="1" dirty="0">
                <a:solidFill>
                  <a:srgbClr val="0070C0"/>
                </a:solidFill>
              </a:rPr>
              <a:t>Recovery of Medical Costs for Asbestos </a:t>
            </a:r>
            <a:r>
              <a:rPr lang="en-GB" dirty="0">
                <a:solidFill>
                  <a:srgbClr val="0070C0"/>
                </a:solidFill>
              </a:rPr>
              <a:t>[2015] UKSC 3 at §46 </a:t>
            </a:r>
            <a:r>
              <a:rPr lang="en-GB" i="1" dirty="0">
                <a:solidFill>
                  <a:srgbClr val="0070C0"/>
                </a:solidFill>
              </a:rPr>
              <a:t>per </a:t>
            </a:r>
            <a:r>
              <a:rPr lang="en-GB" dirty="0">
                <a:solidFill>
                  <a:srgbClr val="0070C0"/>
                </a:solidFill>
              </a:rPr>
              <a:t>Lord </a:t>
            </a:r>
            <a:r>
              <a:rPr lang="en-GB" dirty="0" err="1">
                <a:solidFill>
                  <a:srgbClr val="0070C0"/>
                </a:solidFill>
              </a:rPr>
              <a:t>Mance</a:t>
            </a:r>
            <a:r>
              <a:rPr lang="en-GB" dirty="0">
                <a:solidFill>
                  <a:srgbClr val="0070C0"/>
                </a:solidFill>
              </a:rPr>
              <a:t>; </a:t>
            </a:r>
            <a:r>
              <a:rPr lang="en-GB" i="1" dirty="0">
                <a:solidFill>
                  <a:srgbClr val="0070C0"/>
                </a:solidFill>
              </a:rPr>
              <a:t>A &amp; B v SS for Health </a:t>
            </a:r>
            <a:r>
              <a:rPr lang="en-GB" dirty="0">
                <a:solidFill>
                  <a:srgbClr val="0070C0"/>
                </a:solidFill>
              </a:rPr>
              <a:t>[2017] 1 WLR 2492 at §33 </a:t>
            </a:r>
            <a:r>
              <a:rPr lang="en-GB" i="1" dirty="0">
                <a:solidFill>
                  <a:srgbClr val="0070C0"/>
                </a:solidFill>
              </a:rPr>
              <a:t>per </a:t>
            </a:r>
            <a:r>
              <a:rPr lang="en-GB" dirty="0">
                <a:solidFill>
                  <a:srgbClr val="0070C0"/>
                </a:solidFill>
              </a:rPr>
              <a:t>Lord Wilson </a:t>
            </a:r>
          </a:p>
          <a:p>
            <a:endParaRPr lang="en-GB" dirty="0">
              <a:solidFill>
                <a:srgbClr val="0070C0"/>
              </a:solidFill>
            </a:endParaRPr>
          </a:p>
          <a:p>
            <a:endParaRPr lang="en-GB" dirty="0"/>
          </a:p>
        </p:txBody>
      </p:sp>
    </p:spTree>
    <p:extLst>
      <p:ext uri="{BB962C8B-B14F-4D97-AF65-F5344CB8AC3E}">
        <p14:creationId xmlns:p14="http://schemas.microsoft.com/office/powerpoint/2010/main" val="278250579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7557" y="4000500"/>
            <a:ext cx="4633784" cy="880420"/>
          </a:xfrm>
        </p:spPr>
        <p:txBody>
          <a:bodyPr/>
          <a:lstStyle/>
          <a:p>
            <a:pPr algn="r"/>
            <a:r>
              <a:rPr lang="en-US" sz="3600" dirty="0"/>
              <a:t>Zoe LEVENTHAL</a:t>
            </a:r>
          </a:p>
        </p:txBody>
      </p:sp>
      <p:sp>
        <p:nvSpPr>
          <p:cNvPr id="3" name="Text Placeholder 2"/>
          <p:cNvSpPr>
            <a:spLocks noGrp="1"/>
          </p:cNvSpPr>
          <p:nvPr>
            <p:ph type="body" sz="half" idx="1"/>
          </p:nvPr>
        </p:nvSpPr>
        <p:spPr>
          <a:xfrm>
            <a:off x="5276335" y="4880920"/>
            <a:ext cx="6698391" cy="3880022"/>
          </a:xfrm>
        </p:spPr>
        <p:txBody>
          <a:bodyPr/>
          <a:lstStyle/>
          <a:p>
            <a:pPr marL="0" indent="0" algn="r">
              <a:buNone/>
            </a:pPr>
            <a:r>
              <a:rPr lang="en-US" sz="2400" dirty="0"/>
              <a:t>zoeleventhal@matrixlaw.co.uk</a:t>
            </a:r>
          </a:p>
          <a:p>
            <a:pPr marL="0" indent="0" algn="r">
              <a:buNone/>
            </a:pPr>
            <a:r>
              <a:rPr lang="en-GB" sz="2400" dirty="0"/>
              <a:t>Griffin Building, </a:t>
            </a:r>
            <a:r>
              <a:rPr lang="en-GB" sz="2400" dirty="0" err="1"/>
              <a:t>Gray’s</a:t>
            </a:r>
            <a:r>
              <a:rPr lang="en-GB" sz="2400" dirty="0"/>
              <a:t> Inn </a:t>
            </a:r>
          </a:p>
          <a:p>
            <a:pPr marL="0" indent="0" algn="r">
              <a:buNone/>
            </a:pPr>
            <a:r>
              <a:rPr lang="en-GB" sz="2400" dirty="0"/>
              <a:t>London WC1R 5LN</a:t>
            </a:r>
          </a:p>
          <a:p>
            <a:pPr marL="0" indent="0" algn="r">
              <a:buNone/>
            </a:pPr>
            <a:r>
              <a:rPr lang="en-GB" sz="2400" dirty="0"/>
              <a:t>DX400 Chancery Lane, London</a:t>
            </a:r>
          </a:p>
        </p:txBody>
      </p:sp>
    </p:spTree>
    <p:extLst>
      <p:ext uri="{BB962C8B-B14F-4D97-AF65-F5344CB8AC3E}">
        <p14:creationId xmlns:p14="http://schemas.microsoft.com/office/powerpoint/2010/main" val="3414587445"/>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3" name="Text Placeholder 2"/>
          <p:cNvSpPr>
            <a:spLocks noGrp="1"/>
          </p:cNvSpPr>
          <p:nvPr>
            <p:ph type="body" sz="half" idx="13"/>
          </p:nvPr>
        </p:nvSpPr>
        <p:spPr>
          <a:xfrm>
            <a:off x="759327" y="1816100"/>
            <a:ext cx="11092160" cy="6353278"/>
          </a:xfrm>
        </p:spPr>
        <p:txBody>
          <a:bodyPr/>
          <a:lstStyle/>
          <a:p>
            <a:endParaRPr lang="en-GB" dirty="0">
              <a:solidFill>
                <a:srgbClr val="0070C0"/>
              </a:solidFill>
            </a:endParaRPr>
          </a:p>
          <a:p>
            <a:r>
              <a:rPr lang="en-GB" dirty="0">
                <a:solidFill>
                  <a:srgbClr val="0070C0"/>
                </a:solidFill>
              </a:rPr>
              <a:t>Focus on recent Article 14 ECHR cases in which international law rights have become central, applying the </a:t>
            </a:r>
            <a:r>
              <a:rPr lang="en-GB" i="1" dirty="0">
                <a:solidFill>
                  <a:srgbClr val="0070C0"/>
                </a:solidFill>
              </a:rPr>
              <a:t>Demir </a:t>
            </a:r>
            <a:r>
              <a:rPr lang="en-GB" dirty="0">
                <a:solidFill>
                  <a:srgbClr val="0070C0"/>
                </a:solidFill>
              </a:rPr>
              <a:t>(2008) 48 EHRR 1272</a:t>
            </a:r>
            <a:r>
              <a:rPr lang="en-GB" i="1" dirty="0">
                <a:solidFill>
                  <a:srgbClr val="0070C0"/>
                </a:solidFill>
              </a:rPr>
              <a:t> </a:t>
            </a:r>
            <a:r>
              <a:rPr lang="en-GB" dirty="0">
                <a:solidFill>
                  <a:srgbClr val="0070C0"/>
                </a:solidFill>
              </a:rPr>
              <a:t>principle: why? </a:t>
            </a:r>
          </a:p>
          <a:p>
            <a:endParaRPr lang="en-GB" dirty="0">
              <a:solidFill>
                <a:srgbClr val="0070C0"/>
              </a:solidFill>
            </a:endParaRPr>
          </a:p>
          <a:p>
            <a:r>
              <a:rPr lang="en-GB" dirty="0">
                <a:solidFill>
                  <a:schemeClr val="tx1"/>
                </a:solidFill>
              </a:rPr>
              <a:t>How do these international law rights “illuminate” Article 14?</a:t>
            </a:r>
          </a:p>
          <a:p>
            <a:endParaRPr lang="en-GB" dirty="0">
              <a:solidFill>
                <a:schemeClr val="tx2"/>
              </a:solidFill>
            </a:endParaRPr>
          </a:p>
          <a:p>
            <a:r>
              <a:rPr lang="en-GB" dirty="0">
                <a:solidFill>
                  <a:srgbClr val="0070C0"/>
                </a:solidFill>
              </a:rPr>
              <a:t>Do they alter the test for justification? If not, what do they add?</a:t>
            </a:r>
          </a:p>
          <a:p>
            <a:endParaRPr lang="en-GB" dirty="0">
              <a:solidFill>
                <a:srgbClr val="0070C0"/>
              </a:solidFill>
            </a:endParaRPr>
          </a:p>
          <a:p>
            <a:pPr lvl="1"/>
            <a:r>
              <a:rPr lang="en-GB" dirty="0">
                <a:solidFill>
                  <a:schemeClr val="tx1"/>
                </a:solidFill>
              </a:rPr>
              <a:t>Article 3, United Nations Convention on the Rights of the Child (UNCRC)</a:t>
            </a:r>
          </a:p>
          <a:p>
            <a:endParaRPr lang="en-GB" dirty="0">
              <a:solidFill>
                <a:srgbClr val="0070C0"/>
              </a:solidFill>
            </a:endParaRPr>
          </a:p>
          <a:p>
            <a:pPr lvl="1"/>
            <a:r>
              <a:rPr lang="en-GB" dirty="0">
                <a:solidFill>
                  <a:srgbClr val="0070C0"/>
                </a:solidFill>
              </a:rPr>
              <a:t>United Nations Convention on the Rights of Disabled Persons (UNCRPD)</a:t>
            </a:r>
          </a:p>
          <a:p>
            <a:endParaRPr lang="en-GB" dirty="0">
              <a:solidFill>
                <a:schemeClr val="tx2"/>
              </a:solidFill>
            </a:endParaRPr>
          </a:p>
          <a:p>
            <a:pPr marL="0" indent="0">
              <a:buNone/>
            </a:pPr>
            <a:endParaRPr lang="en-GB" dirty="0">
              <a:solidFill>
                <a:srgbClr val="0070C0"/>
              </a:solidFill>
            </a:endParaRPr>
          </a:p>
          <a:p>
            <a:endParaRPr lang="en-GB" dirty="0">
              <a:solidFill>
                <a:srgbClr val="0070C0"/>
              </a:solidFill>
            </a:endParaRPr>
          </a:p>
          <a:p>
            <a:endParaRPr lang="en-GB" dirty="0">
              <a:solidFill>
                <a:srgbClr val="0070C0"/>
              </a:solidFill>
            </a:endParaRPr>
          </a:p>
        </p:txBody>
      </p:sp>
    </p:spTree>
    <p:extLst>
      <p:ext uri="{BB962C8B-B14F-4D97-AF65-F5344CB8AC3E}">
        <p14:creationId xmlns:p14="http://schemas.microsoft.com/office/powerpoint/2010/main" val="171724202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6A3F05-61FA-4B87-A699-06915DB584C2}"/>
              </a:ext>
            </a:extLst>
          </p:cNvPr>
          <p:cNvSpPr>
            <a:spLocks noGrp="1"/>
          </p:cNvSpPr>
          <p:nvPr>
            <p:ph type="title"/>
          </p:nvPr>
        </p:nvSpPr>
        <p:spPr/>
        <p:txBody>
          <a:bodyPr/>
          <a:lstStyle/>
          <a:p>
            <a:r>
              <a:rPr lang="en-GB" dirty="0"/>
              <a:t>Context: Why article 14?	</a:t>
            </a:r>
          </a:p>
        </p:txBody>
      </p:sp>
      <p:sp>
        <p:nvSpPr>
          <p:cNvPr id="3" name="Text Placeholder 2">
            <a:extLst>
              <a:ext uri="{FF2B5EF4-FFF2-40B4-BE49-F238E27FC236}">
                <a16:creationId xmlns:a16="http://schemas.microsoft.com/office/drawing/2014/main" xmlns="" id="{D1D45057-01C2-4721-A276-D3085F2B2978}"/>
              </a:ext>
            </a:extLst>
          </p:cNvPr>
          <p:cNvSpPr>
            <a:spLocks noGrp="1"/>
          </p:cNvSpPr>
          <p:nvPr>
            <p:ph type="body" sz="half" idx="13"/>
          </p:nvPr>
        </p:nvSpPr>
        <p:spPr/>
        <p:txBody>
          <a:bodyPr/>
          <a:lstStyle/>
          <a:p>
            <a:r>
              <a:rPr lang="en-GB" dirty="0">
                <a:solidFill>
                  <a:srgbClr val="0070C0"/>
                </a:solidFill>
              </a:rPr>
              <a:t>High threshold for Article 14 arguments in benefits cases: general measures of economic or social strategy quintessentially ones for legislature / executive;</a:t>
            </a:r>
          </a:p>
          <a:p>
            <a:endParaRPr lang="en-GB" dirty="0">
              <a:solidFill>
                <a:srgbClr val="0070C0"/>
              </a:solidFill>
            </a:endParaRPr>
          </a:p>
          <a:p>
            <a:r>
              <a:rPr lang="en-GB" dirty="0">
                <a:solidFill>
                  <a:schemeClr val="tx1"/>
                </a:solidFill>
              </a:rPr>
              <a:t>The “manifestly without reasonable foundation” margin of appreciation (</a:t>
            </a:r>
            <a:r>
              <a:rPr lang="en-GB" i="1" dirty="0" err="1">
                <a:solidFill>
                  <a:schemeClr val="tx1"/>
                </a:solidFill>
              </a:rPr>
              <a:t>Stec</a:t>
            </a:r>
            <a:r>
              <a:rPr lang="en-GB" i="1" dirty="0">
                <a:solidFill>
                  <a:schemeClr val="tx1"/>
                </a:solidFill>
              </a:rPr>
              <a:t> v UK </a:t>
            </a:r>
            <a:r>
              <a:rPr lang="en-GB" dirty="0">
                <a:solidFill>
                  <a:schemeClr val="tx1"/>
                </a:solidFill>
              </a:rPr>
              <a:t>43 EHRR 1017</a:t>
            </a:r>
            <a:r>
              <a:rPr lang="en-GB" i="1" dirty="0">
                <a:solidFill>
                  <a:schemeClr val="tx1"/>
                </a:solidFill>
              </a:rPr>
              <a:t>, </a:t>
            </a:r>
            <a:r>
              <a:rPr lang="en-GB" dirty="0">
                <a:solidFill>
                  <a:schemeClr val="tx1"/>
                </a:solidFill>
              </a:rPr>
              <a:t>§52)</a:t>
            </a:r>
          </a:p>
          <a:p>
            <a:pPr marL="0" indent="0">
              <a:buNone/>
            </a:pPr>
            <a:endParaRPr lang="en-GB" dirty="0">
              <a:solidFill>
                <a:schemeClr val="tx1"/>
              </a:solidFill>
            </a:endParaRPr>
          </a:p>
          <a:p>
            <a:r>
              <a:rPr lang="en-GB" dirty="0">
                <a:solidFill>
                  <a:srgbClr val="0070C0"/>
                </a:solidFill>
              </a:rPr>
              <a:t>Becoming a mantra? The 4-stage proportionality test collapsing into one single refrain: is this policy judgment by the Secretary of State “manifestly without reasonable foundation”?</a:t>
            </a:r>
          </a:p>
          <a:p>
            <a:endParaRPr lang="en-GB" dirty="0"/>
          </a:p>
          <a:p>
            <a:pPr lvl="1"/>
            <a:endParaRPr lang="en-GB" i="1" dirty="0"/>
          </a:p>
          <a:p>
            <a:pPr lvl="1"/>
            <a:endParaRPr lang="en-GB" dirty="0"/>
          </a:p>
        </p:txBody>
      </p:sp>
    </p:spTree>
    <p:extLst>
      <p:ext uri="{BB962C8B-B14F-4D97-AF65-F5344CB8AC3E}">
        <p14:creationId xmlns:p14="http://schemas.microsoft.com/office/powerpoint/2010/main" val="84392878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4B4CE7-F6B8-442E-9914-CA01DF019CEF}"/>
              </a:ext>
            </a:extLst>
          </p:cNvPr>
          <p:cNvSpPr>
            <a:spLocks noGrp="1"/>
          </p:cNvSpPr>
          <p:nvPr>
            <p:ph type="title"/>
          </p:nvPr>
        </p:nvSpPr>
        <p:spPr/>
        <p:txBody>
          <a:bodyPr/>
          <a:lstStyle/>
          <a:p>
            <a:r>
              <a:rPr lang="en-GB" dirty="0"/>
              <a:t>Article 14 – the test</a:t>
            </a:r>
          </a:p>
        </p:txBody>
      </p:sp>
      <p:sp>
        <p:nvSpPr>
          <p:cNvPr id="3" name="Text Placeholder 2">
            <a:extLst>
              <a:ext uri="{FF2B5EF4-FFF2-40B4-BE49-F238E27FC236}">
                <a16:creationId xmlns:a16="http://schemas.microsoft.com/office/drawing/2014/main" xmlns="" id="{C30BBDBA-4276-4813-B1FE-BE96164BA4CF}"/>
              </a:ext>
            </a:extLst>
          </p:cNvPr>
          <p:cNvSpPr>
            <a:spLocks noGrp="1"/>
          </p:cNvSpPr>
          <p:nvPr>
            <p:ph type="body" sz="half" idx="13"/>
          </p:nvPr>
        </p:nvSpPr>
        <p:spPr/>
        <p:txBody>
          <a:bodyPr/>
          <a:lstStyle/>
          <a:p>
            <a:pPr marL="457200" lvl="1" indent="0">
              <a:buNone/>
            </a:pPr>
            <a:r>
              <a:rPr lang="en-GB" dirty="0"/>
              <a:t>The orthodoxy:</a:t>
            </a:r>
          </a:p>
          <a:p>
            <a:pPr marL="457200" lvl="1" indent="0">
              <a:buNone/>
            </a:pPr>
            <a:endParaRPr lang="en-GB" i="1" dirty="0"/>
          </a:p>
          <a:p>
            <a:pPr lvl="1">
              <a:buFont typeface="Arial" panose="020B0604020202020204" pitchFamily="34" charset="0"/>
              <a:buChar char="•"/>
            </a:pPr>
            <a:r>
              <a:rPr lang="en-GB" i="1" dirty="0"/>
              <a:t>RJM v SSWP </a:t>
            </a:r>
            <a:r>
              <a:rPr lang="en-GB" dirty="0"/>
              <a:t>[2009] AC 311</a:t>
            </a:r>
            <a:r>
              <a:rPr lang="en-GB" i="1" dirty="0"/>
              <a:t> </a:t>
            </a:r>
            <a:r>
              <a:rPr lang="en-GB" dirty="0"/>
              <a:t>at 57 </a:t>
            </a:r>
            <a:r>
              <a:rPr lang="en-GB" i="1" dirty="0"/>
              <a:t>per </a:t>
            </a:r>
            <a:r>
              <a:rPr lang="en-GB" dirty="0"/>
              <a:t>Lord Neuberger</a:t>
            </a:r>
            <a:r>
              <a:rPr lang="en-GB" i="1" dirty="0"/>
              <a:t>:</a:t>
            </a:r>
          </a:p>
          <a:p>
            <a:pPr marL="457200" lvl="1" indent="0">
              <a:buNone/>
            </a:pPr>
            <a:r>
              <a:rPr lang="en-GB" i="1" dirty="0"/>
              <a:t>“</a:t>
            </a:r>
            <a:r>
              <a:rPr lang="en-GB" i="1" dirty="0">
                <a:solidFill>
                  <a:srgbClr val="0070C0"/>
                </a:solidFill>
              </a:rPr>
              <a:t>The fact that there are grounds for criticising</a:t>
            </a:r>
            <a:r>
              <a:rPr lang="en-GB" dirty="0">
                <a:solidFill>
                  <a:srgbClr val="0070C0"/>
                </a:solidFill>
              </a:rPr>
              <a:t>, </a:t>
            </a:r>
            <a:r>
              <a:rPr lang="en-GB" i="1" dirty="0">
                <a:solidFill>
                  <a:srgbClr val="0070C0"/>
                </a:solidFill>
              </a:rPr>
              <a:t>or disagreeing with, these views does not mean that they must be rejected… Of course, there will come a point where the justification for a policy is so weak, or the line has been drawn in such an arbitrary position, that, even with the broad margin of appreciation accorded to the state, the court will conclude that the policy is unjustifiable”</a:t>
            </a:r>
            <a:r>
              <a:rPr lang="en-GB" dirty="0">
                <a:solidFill>
                  <a:srgbClr val="0070C0"/>
                </a:solidFill>
              </a:rPr>
              <a:t>. </a:t>
            </a:r>
          </a:p>
          <a:p>
            <a:pPr marL="457200" lvl="1" indent="0">
              <a:buNone/>
            </a:pPr>
            <a:endParaRPr lang="en-GB" dirty="0"/>
          </a:p>
          <a:p>
            <a:pPr lvl="1">
              <a:buFont typeface="Arial" panose="020B0604020202020204" pitchFamily="34" charset="0"/>
              <a:buChar char="•"/>
            </a:pPr>
            <a:r>
              <a:rPr lang="en-GB" i="1" dirty="0"/>
              <a:t>MA v SSWP </a:t>
            </a:r>
            <a:r>
              <a:rPr lang="en-GB" dirty="0"/>
              <a:t>[2016] 1 WLR 4550 at 32 </a:t>
            </a:r>
            <a:r>
              <a:rPr lang="en-GB" i="1" dirty="0"/>
              <a:t>per </a:t>
            </a:r>
            <a:r>
              <a:rPr lang="en-GB" dirty="0"/>
              <a:t>Lord Toulson:</a:t>
            </a:r>
          </a:p>
          <a:p>
            <a:pPr marL="457200" lvl="1" indent="0">
              <a:buNone/>
            </a:pPr>
            <a:r>
              <a:rPr lang="en-GB" i="1" dirty="0">
                <a:solidFill>
                  <a:srgbClr val="0070C0"/>
                </a:solidFill>
              </a:rPr>
              <a:t>“The fundamental reason for applying the manifestly without reasonable foundation test in cases about inequality in welfare systems ….[is] Choices about welfare systems involve policy decisions in economic and social matters which are pre-eminently matters for national authorities</a:t>
            </a:r>
            <a:r>
              <a:rPr lang="en-GB" dirty="0">
                <a:solidFill>
                  <a:srgbClr val="0070C0"/>
                </a:solidFill>
              </a:rPr>
              <a:t>.”</a:t>
            </a:r>
            <a:endParaRPr lang="en-GB" i="1" dirty="0">
              <a:solidFill>
                <a:srgbClr val="0070C0"/>
              </a:solidFill>
            </a:endParaRPr>
          </a:p>
          <a:p>
            <a:endParaRPr lang="en-GB" dirty="0"/>
          </a:p>
        </p:txBody>
      </p:sp>
    </p:spTree>
    <p:extLst>
      <p:ext uri="{BB962C8B-B14F-4D97-AF65-F5344CB8AC3E}">
        <p14:creationId xmlns:p14="http://schemas.microsoft.com/office/powerpoint/2010/main" val="317236895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3C1583-DB89-4D57-AA18-61AEE2F44D36}"/>
              </a:ext>
            </a:extLst>
          </p:cNvPr>
          <p:cNvSpPr>
            <a:spLocks noGrp="1"/>
          </p:cNvSpPr>
          <p:nvPr>
            <p:ph type="title"/>
          </p:nvPr>
        </p:nvSpPr>
        <p:spPr/>
        <p:txBody>
          <a:bodyPr/>
          <a:lstStyle/>
          <a:p>
            <a:r>
              <a:rPr lang="en-GB" dirty="0"/>
              <a:t>reframing the scope of art 14?</a:t>
            </a:r>
          </a:p>
        </p:txBody>
      </p:sp>
      <p:sp>
        <p:nvSpPr>
          <p:cNvPr id="3" name="Text Placeholder 2">
            <a:extLst>
              <a:ext uri="{FF2B5EF4-FFF2-40B4-BE49-F238E27FC236}">
                <a16:creationId xmlns:a16="http://schemas.microsoft.com/office/drawing/2014/main" xmlns="" id="{044D570C-A025-4695-828F-17C78B6CA7D0}"/>
              </a:ext>
            </a:extLst>
          </p:cNvPr>
          <p:cNvSpPr>
            <a:spLocks noGrp="1"/>
          </p:cNvSpPr>
          <p:nvPr>
            <p:ph type="body" sz="half" idx="13"/>
          </p:nvPr>
        </p:nvSpPr>
        <p:spPr/>
        <p:txBody>
          <a:bodyPr/>
          <a:lstStyle/>
          <a:p>
            <a:r>
              <a:rPr lang="en-GB" dirty="0"/>
              <a:t>Major welfare reform: increasing willingness to “reach for” international conventions. In search of more nuanced tool than the blunt MWRF test? 4 examples / stages in the analysis</a:t>
            </a:r>
            <a:endParaRPr lang="en-GB" dirty="0">
              <a:solidFill>
                <a:srgbClr val="0070C0"/>
              </a:solidFill>
            </a:endParaRPr>
          </a:p>
          <a:p>
            <a:endParaRPr lang="en-GB" dirty="0"/>
          </a:p>
          <a:p>
            <a:pPr marL="457200" indent="-457200">
              <a:buAutoNum type="arabicParenR"/>
            </a:pPr>
            <a:r>
              <a:rPr lang="en-GB" i="1" dirty="0" err="1">
                <a:solidFill>
                  <a:srgbClr val="0070C0"/>
                </a:solidFill>
              </a:rPr>
              <a:t>Burnip</a:t>
            </a:r>
            <a:r>
              <a:rPr lang="en-GB" i="1" dirty="0">
                <a:solidFill>
                  <a:srgbClr val="0070C0"/>
                </a:solidFill>
              </a:rPr>
              <a:t> v Birmingham CC </a:t>
            </a:r>
            <a:r>
              <a:rPr lang="en-GB" dirty="0">
                <a:solidFill>
                  <a:srgbClr val="0070C0"/>
                </a:solidFill>
              </a:rPr>
              <a:t>[2013] PTSR 117 (the first “bedroom tax” case)</a:t>
            </a:r>
          </a:p>
          <a:p>
            <a:pPr marL="457200" indent="-457200">
              <a:buAutoNum type="arabicParenR"/>
            </a:pPr>
            <a:endParaRPr lang="en-GB" dirty="0"/>
          </a:p>
          <a:p>
            <a:pPr marL="857250" lvl="1" indent="-457200"/>
            <a:r>
              <a:rPr lang="en-GB" dirty="0"/>
              <a:t>whether statutory criteria for calculating housing benefit for private rented sector by reference to one bedroom per “occupier” were indirectly discriminatory against people with congenital disabilities who needed an overnight carer (Article 14 / A1P1)?</a:t>
            </a:r>
          </a:p>
          <a:p>
            <a:pPr marL="857250" lvl="1" indent="-457200"/>
            <a:endParaRPr lang="en-GB" dirty="0"/>
          </a:p>
          <a:p>
            <a:pPr marL="857250" lvl="1" indent="-457200"/>
            <a:r>
              <a:rPr lang="en-GB" dirty="0">
                <a:solidFill>
                  <a:srgbClr val="0070C0"/>
                </a:solidFill>
              </a:rPr>
              <a:t>CA (Maurice Kay, Hooper LJJ, Henderson J) – yes. Unlawful failure to make an exception for people with congenital disabilities who needed an overnight carer. Their objectively verifiable need for housing was different i.e. two bedrooms rather than one (see Henderson J at 46).</a:t>
            </a:r>
          </a:p>
          <a:p>
            <a:pPr marL="400050" lvl="1" indent="0">
              <a:buNone/>
            </a:pPr>
            <a:endParaRPr lang="en-GB" dirty="0"/>
          </a:p>
          <a:p>
            <a:pPr marL="857250" lvl="1" indent="-457200"/>
            <a:endParaRPr lang="en-GB" dirty="0"/>
          </a:p>
          <a:p>
            <a:pPr marL="857250" lvl="1" indent="-457200"/>
            <a:endParaRPr lang="en-GB" i="1" dirty="0"/>
          </a:p>
          <a:p>
            <a:pPr marL="0" indent="0">
              <a:buNone/>
            </a:pPr>
            <a:endParaRPr lang="en-GB" dirty="0"/>
          </a:p>
          <a:p>
            <a:pPr marL="0" indent="0">
              <a:buNone/>
            </a:pPr>
            <a:endParaRPr lang="en-GB" dirty="0"/>
          </a:p>
          <a:p>
            <a:pPr marL="0" indent="0">
              <a:buNone/>
            </a:pPr>
            <a:endParaRPr lang="en-GB" dirty="0"/>
          </a:p>
          <a:p>
            <a:endParaRPr lang="en-GB" i="1" dirty="0"/>
          </a:p>
          <a:p>
            <a:endParaRPr lang="en-GB" i="1" dirty="0"/>
          </a:p>
        </p:txBody>
      </p:sp>
    </p:spTree>
    <p:extLst>
      <p:ext uri="{BB962C8B-B14F-4D97-AF65-F5344CB8AC3E}">
        <p14:creationId xmlns:p14="http://schemas.microsoft.com/office/powerpoint/2010/main" val="383790049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err="1"/>
              <a:t>Burnip</a:t>
            </a:r>
            <a:r>
              <a:rPr lang="en-GB" i="1" dirty="0"/>
              <a:t> </a:t>
            </a:r>
            <a:r>
              <a:rPr lang="en-GB" dirty="0" err="1"/>
              <a:t>cont</a:t>
            </a:r>
            <a:r>
              <a:rPr lang="en-GB" dirty="0"/>
              <a:t> ….</a:t>
            </a:r>
            <a:endParaRPr lang="en-GB" i="1" dirty="0"/>
          </a:p>
        </p:txBody>
      </p:sp>
      <p:sp>
        <p:nvSpPr>
          <p:cNvPr id="3" name="Text Placeholder 2"/>
          <p:cNvSpPr>
            <a:spLocks noGrp="1"/>
          </p:cNvSpPr>
          <p:nvPr>
            <p:ph type="body" sz="half" idx="13"/>
          </p:nvPr>
        </p:nvSpPr>
        <p:spPr>
          <a:xfrm>
            <a:off x="844797" y="1925654"/>
            <a:ext cx="11092160" cy="6353278"/>
          </a:xfrm>
        </p:spPr>
        <p:txBody>
          <a:bodyPr/>
          <a:lstStyle/>
          <a:p>
            <a:r>
              <a:rPr lang="en-GB" dirty="0"/>
              <a:t>UNCRPD (ratified by UK on 7 August 2009), Article 4(1)(b) obliges state parties to:</a:t>
            </a:r>
          </a:p>
          <a:p>
            <a:pPr marL="0" indent="0">
              <a:buNone/>
            </a:pPr>
            <a:endParaRPr lang="en-GB" i="1" dirty="0"/>
          </a:p>
          <a:p>
            <a:pPr marL="0" indent="0">
              <a:buNone/>
            </a:pPr>
            <a:r>
              <a:rPr lang="en-GB" dirty="0"/>
              <a:t>	</a:t>
            </a:r>
            <a:r>
              <a:rPr lang="en-GB" i="1" dirty="0"/>
              <a:t>“</a:t>
            </a:r>
            <a:r>
              <a:rPr lang="en-GB" i="1" dirty="0">
                <a:solidFill>
                  <a:srgbClr val="0070C0"/>
                </a:solidFill>
              </a:rPr>
              <a:t>take all appropriate measures, including legislation, to modify or 	abolish existing laws, regulations, customs of practices that constitute 	discrimination against persons with disabilities</a:t>
            </a:r>
            <a:r>
              <a:rPr lang="en-GB" i="1" dirty="0"/>
              <a:t>.”</a:t>
            </a:r>
          </a:p>
          <a:p>
            <a:pPr marL="0" indent="0">
              <a:buNone/>
            </a:pPr>
            <a:endParaRPr lang="en-GB" i="1" dirty="0"/>
          </a:p>
          <a:p>
            <a:r>
              <a:rPr lang="en-GB" dirty="0"/>
              <a:t>Article 5(3) UNCRPD provides that:</a:t>
            </a:r>
          </a:p>
          <a:p>
            <a:endParaRPr lang="en-GB" dirty="0"/>
          </a:p>
          <a:p>
            <a:pPr marL="457200" lvl="1" indent="0">
              <a:buNone/>
            </a:pPr>
            <a:r>
              <a:rPr lang="en-GB" i="1" dirty="0"/>
              <a:t>	</a:t>
            </a:r>
            <a:r>
              <a:rPr lang="en-GB" dirty="0"/>
              <a:t>“</a:t>
            </a:r>
            <a:r>
              <a:rPr lang="en-GB" i="1" dirty="0">
                <a:solidFill>
                  <a:srgbClr val="0070C0"/>
                </a:solidFill>
              </a:rPr>
              <a:t>in order to promote equality and eliminate discrimination, state parties 	shall take all appropriate steps to ensure that reasonable accommodation 	is provided</a:t>
            </a:r>
            <a:r>
              <a:rPr lang="en-GB" dirty="0">
                <a:solidFill>
                  <a:srgbClr val="0070C0"/>
                </a:solidFill>
              </a:rPr>
              <a:t>.”</a:t>
            </a:r>
          </a:p>
          <a:p>
            <a:pPr marL="457200" lvl="1" indent="0">
              <a:buNone/>
            </a:pPr>
            <a:endParaRPr lang="en-GB" dirty="0">
              <a:solidFill>
                <a:srgbClr val="0070C0"/>
              </a:solidFill>
            </a:endParaRPr>
          </a:p>
          <a:p>
            <a:r>
              <a:rPr lang="en-GB" dirty="0"/>
              <a:t>Article 19 – equal right of all persons with disabilities to live in the community with choices equal to others (including choice of living arrangement)</a:t>
            </a:r>
          </a:p>
          <a:p>
            <a:pPr marL="0" indent="0">
              <a:buNone/>
            </a:pPr>
            <a:endParaRPr lang="en-GB" dirty="0"/>
          </a:p>
          <a:p>
            <a:endParaRPr lang="en-GB" dirty="0"/>
          </a:p>
        </p:txBody>
      </p:sp>
    </p:spTree>
    <p:extLst>
      <p:ext uri="{BB962C8B-B14F-4D97-AF65-F5344CB8AC3E}">
        <p14:creationId xmlns:p14="http://schemas.microsoft.com/office/powerpoint/2010/main" val="19065571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332E0A-C1AE-4197-9DFA-7F1E17A0A8E6}"/>
              </a:ext>
            </a:extLst>
          </p:cNvPr>
          <p:cNvSpPr>
            <a:spLocks noGrp="1"/>
          </p:cNvSpPr>
          <p:nvPr>
            <p:ph type="title"/>
          </p:nvPr>
        </p:nvSpPr>
        <p:spPr/>
        <p:txBody>
          <a:bodyPr/>
          <a:lstStyle/>
          <a:p>
            <a:r>
              <a:rPr lang="en-GB" i="1" dirty="0" err="1"/>
              <a:t>Burnip</a:t>
            </a:r>
            <a:r>
              <a:rPr lang="en-GB" i="1" dirty="0"/>
              <a:t> </a:t>
            </a:r>
            <a:r>
              <a:rPr lang="en-GB" dirty="0" err="1"/>
              <a:t>cont</a:t>
            </a:r>
            <a:r>
              <a:rPr lang="en-GB" dirty="0"/>
              <a:t> ….</a:t>
            </a:r>
            <a:endParaRPr lang="en-GB" i="1" dirty="0"/>
          </a:p>
        </p:txBody>
      </p:sp>
      <p:sp>
        <p:nvSpPr>
          <p:cNvPr id="3" name="Text Placeholder 2">
            <a:extLst>
              <a:ext uri="{FF2B5EF4-FFF2-40B4-BE49-F238E27FC236}">
                <a16:creationId xmlns:a16="http://schemas.microsoft.com/office/drawing/2014/main" xmlns="" id="{98A111DF-579E-48D4-8328-D8B1C2AE998F}"/>
              </a:ext>
            </a:extLst>
          </p:cNvPr>
          <p:cNvSpPr>
            <a:spLocks noGrp="1"/>
          </p:cNvSpPr>
          <p:nvPr>
            <p:ph type="body" sz="half" idx="13"/>
          </p:nvPr>
        </p:nvSpPr>
        <p:spPr>
          <a:xfrm>
            <a:off x="773545" y="1877329"/>
            <a:ext cx="11092160" cy="6353278"/>
          </a:xfrm>
        </p:spPr>
        <p:txBody>
          <a:bodyPr/>
          <a:lstStyle/>
          <a:p>
            <a:r>
              <a:rPr lang="en-GB" dirty="0"/>
              <a:t>Maurice Kay LJ at §19-22. Applied </a:t>
            </a:r>
            <a:r>
              <a:rPr lang="en-GB" i="1" dirty="0"/>
              <a:t>Demir </a:t>
            </a:r>
            <a:r>
              <a:rPr lang="en-GB" dirty="0"/>
              <a:t>and</a:t>
            </a:r>
            <a:r>
              <a:rPr lang="en-GB" i="1" dirty="0"/>
              <a:t> </a:t>
            </a:r>
            <a:r>
              <a:rPr lang="en-GB" i="1" dirty="0" err="1"/>
              <a:t>Opuz</a:t>
            </a:r>
            <a:r>
              <a:rPr lang="en-GB" i="1" dirty="0"/>
              <a:t> v Turkey </a:t>
            </a:r>
            <a:r>
              <a:rPr lang="en-GB" dirty="0"/>
              <a:t>2009 50 EHRR 695 at 185 (on Article 14):</a:t>
            </a:r>
          </a:p>
          <a:p>
            <a:pPr marL="0" indent="0">
              <a:buNone/>
            </a:pPr>
            <a:endParaRPr lang="en-GB" dirty="0"/>
          </a:p>
          <a:p>
            <a:pPr marL="0" indent="0">
              <a:buNone/>
            </a:pPr>
            <a:r>
              <a:rPr lang="en-GB" i="1" dirty="0"/>
              <a:t>	“</a:t>
            </a:r>
            <a:r>
              <a:rPr lang="en-GB" i="1" dirty="0">
                <a:solidFill>
                  <a:srgbClr val="0070C0"/>
                </a:solidFill>
              </a:rPr>
              <a:t>when considering the definition and scope of discrimination against 	women, in addition to the more general meaning of discrimination as 	determined in its case law, the court has to have regard to the 	provisions of more specialised legal instruments and the decisions of 	international legal bodies on the question of violence against women</a:t>
            </a:r>
            <a:r>
              <a:rPr lang="en-GB" i="1" dirty="0"/>
              <a:t>.”</a:t>
            </a:r>
          </a:p>
          <a:p>
            <a:pPr marL="0" indent="0">
              <a:buNone/>
            </a:pPr>
            <a:endParaRPr lang="en-GB" i="1" dirty="0"/>
          </a:p>
          <a:p>
            <a:r>
              <a:rPr lang="en-GB" dirty="0"/>
              <a:t>If the correct legal analysis of the meaning of article 14 discrimination had been “elusive or uncertain” (it was not), Maurice Kay LJ would have resorted to CRPD and it would have resolved the uncertainty in favour of the claimants.</a:t>
            </a:r>
          </a:p>
          <a:p>
            <a:endParaRPr lang="en-GB" dirty="0"/>
          </a:p>
          <a:p>
            <a:r>
              <a:rPr lang="en-GB" i="1" dirty="0"/>
              <a:t>“</a:t>
            </a:r>
            <a:r>
              <a:rPr lang="en-GB" i="1" dirty="0">
                <a:solidFill>
                  <a:srgbClr val="0070C0"/>
                </a:solidFill>
              </a:rPr>
              <a:t>It seems to me that it has the potential to illuminate our approach both to discrimination and justification.” </a:t>
            </a:r>
            <a:r>
              <a:rPr lang="en-GB" dirty="0">
                <a:solidFill>
                  <a:srgbClr val="0070C0"/>
                </a:solidFill>
              </a:rPr>
              <a:t>§22</a:t>
            </a:r>
          </a:p>
          <a:p>
            <a:endParaRPr lang="en-GB" dirty="0"/>
          </a:p>
        </p:txBody>
      </p:sp>
    </p:spTree>
    <p:extLst>
      <p:ext uri="{BB962C8B-B14F-4D97-AF65-F5344CB8AC3E}">
        <p14:creationId xmlns:p14="http://schemas.microsoft.com/office/powerpoint/2010/main" val="401708462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 SG v SSWP [2015] 1 </a:t>
            </a:r>
            <a:r>
              <a:rPr lang="en-GB" dirty="0" err="1"/>
              <a:t>wlr</a:t>
            </a:r>
            <a:r>
              <a:rPr lang="en-GB" dirty="0"/>
              <a:t> 1449</a:t>
            </a:r>
          </a:p>
        </p:txBody>
      </p:sp>
      <p:sp>
        <p:nvSpPr>
          <p:cNvPr id="3" name="Text Placeholder 2"/>
          <p:cNvSpPr>
            <a:spLocks noGrp="1"/>
          </p:cNvSpPr>
          <p:nvPr>
            <p:ph type="body" sz="half" idx="13"/>
          </p:nvPr>
        </p:nvSpPr>
        <p:spPr>
          <a:xfrm>
            <a:off x="595417" y="1700161"/>
            <a:ext cx="11092160" cy="6353278"/>
          </a:xfrm>
        </p:spPr>
        <p:txBody>
          <a:bodyPr/>
          <a:lstStyle/>
          <a:p>
            <a:r>
              <a:rPr lang="en-GB" dirty="0"/>
              <a:t>“Illumination” becomes determination (nearly)?</a:t>
            </a:r>
          </a:p>
          <a:p>
            <a:r>
              <a:rPr lang="en-GB" dirty="0">
                <a:solidFill>
                  <a:srgbClr val="0070C0"/>
                </a:solidFill>
              </a:rPr>
              <a:t>Benefit cap: overall cap on welfare benefits introduced under Welfare Reform Act 2012, s 96 and associated regulations</a:t>
            </a:r>
          </a:p>
          <a:p>
            <a:endParaRPr lang="en-GB" dirty="0">
              <a:solidFill>
                <a:srgbClr val="0070C0"/>
              </a:solidFill>
            </a:endParaRPr>
          </a:p>
          <a:p>
            <a:r>
              <a:rPr lang="en-GB" dirty="0">
                <a:solidFill>
                  <a:schemeClr val="tx2"/>
                </a:solidFill>
              </a:rPr>
              <a:t>Disproportionate effect on lone parents and their children. By time of SC, argument was framed as indirect sex discrimination under Art 14 / A1P1</a:t>
            </a:r>
          </a:p>
          <a:p>
            <a:r>
              <a:rPr lang="en-GB" dirty="0">
                <a:solidFill>
                  <a:srgbClr val="0070C0"/>
                </a:solidFill>
              </a:rPr>
              <a:t>Focus of argument became children’s rights under the UNCRC – straining against MWRF approach?</a:t>
            </a:r>
          </a:p>
          <a:p>
            <a:endParaRPr lang="en-GB" dirty="0">
              <a:solidFill>
                <a:schemeClr val="tx2"/>
              </a:solidFill>
            </a:endParaRPr>
          </a:p>
          <a:p>
            <a:r>
              <a:rPr lang="en-GB" dirty="0">
                <a:solidFill>
                  <a:schemeClr val="tx1"/>
                </a:solidFill>
              </a:rPr>
              <a:t>A majority: breach of Art 3 UNCRC (Baroness Hale, Lord Kerr, Lord </a:t>
            </a:r>
            <a:r>
              <a:rPr lang="en-GB" dirty="0" err="1">
                <a:solidFill>
                  <a:schemeClr val="tx1"/>
                </a:solidFill>
              </a:rPr>
              <a:t>Carnwath</a:t>
            </a:r>
            <a:r>
              <a:rPr lang="en-GB" dirty="0">
                <a:solidFill>
                  <a:schemeClr val="tx1"/>
                </a:solidFill>
              </a:rPr>
              <a:t>). Insufficient / misdirection to refer to aim of raising (future) children out of poverty generally, when effect of measure was in fact to place individual children / families below subsistence levels</a:t>
            </a:r>
          </a:p>
          <a:p>
            <a:r>
              <a:rPr lang="en-GB" dirty="0">
                <a:solidFill>
                  <a:srgbClr val="0070C0"/>
                </a:solidFill>
              </a:rPr>
              <a:t>Different majority (after post-hearing submissions) found that Art 3 was not relevant to the alleged discrimination i.e. against women in respect of their property rights (Lord </a:t>
            </a:r>
            <a:r>
              <a:rPr lang="en-GB" dirty="0" err="1">
                <a:solidFill>
                  <a:srgbClr val="0070C0"/>
                </a:solidFill>
              </a:rPr>
              <a:t>Carnwath</a:t>
            </a:r>
            <a:r>
              <a:rPr lang="en-GB" dirty="0">
                <a:solidFill>
                  <a:srgbClr val="0070C0"/>
                </a:solidFill>
              </a:rPr>
              <a:t>, Lord Hughes, Lord Reed)</a:t>
            </a:r>
          </a:p>
          <a:p>
            <a:endParaRPr lang="en-GB" dirty="0">
              <a:solidFill>
                <a:schemeClr val="tx2"/>
              </a:solidFill>
            </a:endParaRPr>
          </a:p>
          <a:p>
            <a:endParaRPr lang="en-GB" dirty="0">
              <a:solidFill>
                <a:schemeClr val="tx2"/>
              </a:solidFill>
            </a:endParaRPr>
          </a:p>
          <a:p>
            <a:endParaRPr lang="en-GB" dirty="0">
              <a:solidFill>
                <a:srgbClr val="0070C0"/>
              </a:solidFill>
            </a:endParaRPr>
          </a:p>
          <a:p>
            <a:endParaRPr lang="en-GB" dirty="0">
              <a:solidFill>
                <a:srgbClr val="0070C0"/>
              </a:solidFill>
            </a:endParaRPr>
          </a:p>
          <a:p>
            <a:endParaRPr lang="en-GB" dirty="0"/>
          </a:p>
          <a:p>
            <a:endParaRPr lang="en-GB" dirty="0"/>
          </a:p>
        </p:txBody>
      </p:sp>
    </p:spTree>
    <p:extLst>
      <p:ext uri="{BB962C8B-B14F-4D97-AF65-F5344CB8AC3E}">
        <p14:creationId xmlns:p14="http://schemas.microsoft.com/office/powerpoint/2010/main" val="205913856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2DE20F-405E-4B4A-BC3E-0A9967AA025D}"/>
              </a:ext>
            </a:extLst>
          </p:cNvPr>
          <p:cNvSpPr>
            <a:spLocks noGrp="1"/>
          </p:cNvSpPr>
          <p:nvPr>
            <p:ph type="title"/>
          </p:nvPr>
        </p:nvSpPr>
        <p:spPr/>
        <p:txBody>
          <a:bodyPr/>
          <a:lstStyle/>
          <a:p>
            <a:r>
              <a:rPr lang="en-GB" i="1" dirty="0"/>
              <a:t>SG v SSWP </a:t>
            </a:r>
            <a:r>
              <a:rPr lang="en-GB" dirty="0" err="1"/>
              <a:t>cont</a:t>
            </a:r>
            <a:r>
              <a:rPr lang="en-GB" dirty="0"/>
              <a:t> …</a:t>
            </a:r>
            <a:endParaRPr lang="en-GB" i="1" dirty="0"/>
          </a:p>
        </p:txBody>
      </p:sp>
      <p:sp>
        <p:nvSpPr>
          <p:cNvPr id="3" name="Text Placeholder 2">
            <a:extLst>
              <a:ext uri="{FF2B5EF4-FFF2-40B4-BE49-F238E27FC236}">
                <a16:creationId xmlns:a16="http://schemas.microsoft.com/office/drawing/2014/main" xmlns="" id="{300FEED2-EF36-41BD-B5A5-120E02D3B6E0}"/>
              </a:ext>
            </a:extLst>
          </p:cNvPr>
          <p:cNvSpPr>
            <a:spLocks noGrp="1"/>
          </p:cNvSpPr>
          <p:nvPr>
            <p:ph type="body" sz="half" idx="13"/>
          </p:nvPr>
        </p:nvSpPr>
        <p:spPr>
          <a:xfrm>
            <a:off x="607291" y="1816100"/>
            <a:ext cx="11092160" cy="6353278"/>
          </a:xfrm>
        </p:spPr>
        <p:txBody>
          <a:bodyPr/>
          <a:lstStyle/>
          <a:p>
            <a:r>
              <a:rPr lang="en-GB" dirty="0"/>
              <a:t>Court did agree that international law rights are relevant in Art 14 cases (applying </a:t>
            </a:r>
            <a:r>
              <a:rPr lang="en-GB" i="1" dirty="0"/>
              <a:t>X v Austria</a:t>
            </a:r>
            <a:r>
              <a:rPr lang="en-GB" dirty="0"/>
              <a:t>): Lord Hughes (142-4), Lord </a:t>
            </a:r>
            <a:r>
              <a:rPr lang="en-GB" dirty="0" err="1"/>
              <a:t>Carnwath</a:t>
            </a:r>
            <a:r>
              <a:rPr lang="en-GB" dirty="0"/>
              <a:t> (113-9), Baroness Hale (211-218), Lord Kerr 258-62): </a:t>
            </a:r>
            <a:r>
              <a:rPr lang="en-GB" dirty="0">
                <a:solidFill>
                  <a:srgbClr val="0070C0"/>
                </a:solidFill>
              </a:rPr>
              <a:t>this principle (helpfully) extracted by Lord Wilson in </a:t>
            </a:r>
            <a:r>
              <a:rPr lang="en-GB" i="1" dirty="0">
                <a:solidFill>
                  <a:srgbClr val="0070C0"/>
                </a:solidFill>
              </a:rPr>
              <a:t>Mathieson </a:t>
            </a:r>
            <a:r>
              <a:rPr lang="en-GB" dirty="0">
                <a:solidFill>
                  <a:srgbClr val="0070C0"/>
                </a:solidFill>
              </a:rPr>
              <a:t>at §43</a:t>
            </a:r>
            <a:endParaRPr lang="en-GB" i="1" dirty="0">
              <a:solidFill>
                <a:srgbClr val="0070C0"/>
              </a:solidFill>
            </a:endParaRPr>
          </a:p>
          <a:p>
            <a:endParaRPr lang="en-GB" i="1" dirty="0"/>
          </a:p>
          <a:p>
            <a:r>
              <a:rPr lang="en-GB" dirty="0"/>
              <a:t>But not always: there must be a sufficient link between the nature of the challenge before the Court and the provision of international law in question:</a:t>
            </a:r>
          </a:p>
          <a:p>
            <a:pPr lvl="1"/>
            <a:r>
              <a:rPr lang="en-GB" dirty="0">
                <a:solidFill>
                  <a:srgbClr val="0070C0"/>
                </a:solidFill>
              </a:rPr>
              <a:t>A “necessary factual or legal relationship” para 89 Lord Reed</a:t>
            </a:r>
          </a:p>
          <a:p>
            <a:pPr lvl="1"/>
            <a:r>
              <a:rPr lang="en-GB" dirty="0">
                <a:solidFill>
                  <a:srgbClr val="0070C0"/>
                </a:solidFill>
              </a:rPr>
              <a:t>A “direct link” para 130 Lord </a:t>
            </a:r>
            <a:r>
              <a:rPr lang="en-GB" dirty="0" err="1">
                <a:solidFill>
                  <a:srgbClr val="0070C0"/>
                </a:solidFill>
              </a:rPr>
              <a:t>Carnwath</a:t>
            </a:r>
            <a:endParaRPr lang="en-GB" dirty="0">
              <a:solidFill>
                <a:srgbClr val="0070C0"/>
              </a:solidFill>
            </a:endParaRPr>
          </a:p>
          <a:p>
            <a:pPr lvl="1"/>
            <a:r>
              <a:rPr lang="en-GB" dirty="0">
                <a:solidFill>
                  <a:srgbClr val="0070C0"/>
                </a:solidFill>
              </a:rPr>
              <a:t>The “necessary connection” para 142 Lord Hughes</a:t>
            </a:r>
          </a:p>
          <a:p>
            <a:endParaRPr lang="en-GB" dirty="0"/>
          </a:p>
          <a:p>
            <a:r>
              <a:rPr lang="en-GB" dirty="0"/>
              <a:t>3: 2 majority held, in short, that there was an insufficient such link in that case</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99210810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CQC" id="{83A18072-CB4F-473F-B0E9-58F868D194CE}" vid="{F090C0D2-F073-477B-B0BD-26D404763294}"/>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CQC decision making</Template>
  <TotalTime>318</TotalTime>
  <Words>1616</Words>
  <Application>Microsoft Office PowerPoint</Application>
  <PresentationFormat>Custom</PresentationFormat>
  <Paragraphs>148</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ＭＳ Ｐゴシック</vt:lpstr>
      <vt:lpstr>Arial</vt:lpstr>
      <vt:lpstr>Courier New</vt:lpstr>
      <vt:lpstr>Helvetica</vt:lpstr>
      <vt:lpstr>Helvetica Light</vt:lpstr>
      <vt:lpstr>Helvetica Neue</vt:lpstr>
      <vt:lpstr>Wingdings</vt:lpstr>
      <vt:lpstr>White</vt:lpstr>
      <vt:lpstr>A Case study:   art 14 ECHR:  International law in benefits cases</vt:lpstr>
      <vt:lpstr>introduction</vt:lpstr>
      <vt:lpstr>Context: Why article 14? </vt:lpstr>
      <vt:lpstr>Article 14 – the test</vt:lpstr>
      <vt:lpstr>reframing the scope of art 14?</vt:lpstr>
      <vt:lpstr>Burnip cont ….</vt:lpstr>
      <vt:lpstr>Burnip cont ….</vt:lpstr>
      <vt:lpstr>2) SG v SSWP [2015] 1 wlr 1449</vt:lpstr>
      <vt:lpstr>SG v SSWP cont …</vt:lpstr>
      <vt:lpstr>3) Mathieson v SSWP [2015] 1 WLr 3250</vt:lpstr>
      <vt:lpstr>Mathieson cont…</vt:lpstr>
      <vt:lpstr>4) Ds &amp; DA v SSWP (forthcoming)</vt:lpstr>
      <vt:lpstr>DS &amp; DA SSWP cont…</vt:lpstr>
      <vt:lpstr>Concluding thoughts </vt:lpstr>
      <vt:lpstr>Zoe LEVENTHAL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CQC decision-making</dc:title>
  <dc:creator>Zoe Leventhal</dc:creator>
  <cp:lastModifiedBy>Susan Monteiro</cp:lastModifiedBy>
  <cp:revision>40</cp:revision>
  <dcterms:created xsi:type="dcterms:W3CDTF">2017-12-06T17:05:07Z</dcterms:created>
  <dcterms:modified xsi:type="dcterms:W3CDTF">2018-07-23T08:18:54Z</dcterms:modified>
</cp:coreProperties>
</file>