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6"/>
  </p:notesMasterIdLst>
  <p:sldIdLst>
    <p:sldId id="484" r:id="rId5"/>
    <p:sldId id="501" r:id="rId6"/>
    <p:sldId id="505" r:id="rId7"/>
    <p:sldId id="506" r:id="rId8"/>
    <p:sldId id="507" r:id="rId9"/>
    <p:sldId id="508" r:id="rId10"/>
    <p:sldId id="509" r:id="rId11"/>
    <p:sldId id="511" r:id="rId12"/>
    <p:sldId id="510" r:id="rId13"/>
    <p:sldId id="514" r:id="rId14"/>
    <p:sldId id="512" r:id="rId15"/>
    <p:sldId id="513" r:id="rId16"/>
    <p:sldId id="515" r:id="rId17"/>
    <p:sldId id="516" r:id="rId18"/>
    <p:sldId id="517" r:id="rId19"/>
    <p:sldId id="518" r:id="rId20"/>
    <p:sldId id="519" r:id="rId21"/>
    <p:sldId id="520" r:id="rId22"/>
    <p:sldId id="521" r:id="rId23"/>
    <p:sldId id="522" r:id="rId24"/>
    <p:sldId id="4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92" d="100"/>
          <a:sy n="92" d="100"/>
        </p:scale>
        <p:origin x="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BC997-B105-4509-8B1E-F1C52AB77CBE}" type="datetimeFigureOut">
              <a:rPr lang="en-GB" smtClean="0"/>
              <a:t>30/11/2021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51DD1-8AD0-4664-9116-AA8E60079393}" type="slidenum">
              <a:rPr lang="en-GB" smtClean="0"/>
              <a:t>‹#›</a:t>
            </a:fld>
            <a:endParaRPr lang="en-GB"/>
          </a:p>
        </p:txBody>
      </p:sp>
    </p:spTree>
    <p:extLst>
      <p:ext uri="{BB962C8B-B14F-4D97-AF65-F5344CB8AC3E}">
        <p14:creationId xmlns:p14="http://schemas.microsoft.com/office/powerpoint/2010/main" val="171017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DoughtyStreetChambers_Logo_Colour.jpg">
            <a:extLst>
              <a:ext uri="{FF2B5EF4-FFF2-40B4-BE49-F238E27FC236}">
                <a16:creationId xmlns:a16="http://schemas.microsoft.com/office/drawing/2014/main" id="{7DEFCBEC-1486-4360-BBEE-96A892D748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91400" y="0"/>
            <a:ext cx="48006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5" name="Date Placeholder 3">
            <a:extLst>
              <a:ext uri="{FF2B5EF4-FFF2-40B4-BE49-F238E27FC236}">
                <a16:creationId xmlns:a16="http://schemas.microsoft.com/office/drawing/2014/main" id="{12C8BE11-B61F-4A77-81ED-DDFCD13E5C6C}"/>
              </a:ext>
            </a:extLst>
          </p:cNvPr>
          <p:cNvSpPr>
            <a:spLocks noGrp="1"/>
          </p:cNvSpPr>
          <p:nvPr>
            <p:ph type="dt" sz="half" idx="10"/>
          </p:nvPr>
        </p:nvSpPr>
        <p:spPr/>
        <p:txBody>
          <a:bodyPr/>
          <a:lstStyle>
            <a:lvl1pPr>
              <a:defRPr/>
            </a:lvl1pPr>
          </a:lstStyle>
          <a:p>
            <a:pPr>
              <a:defRPr/>
            </a:pPr>
            <a:fld id="{BC140F0B-5987-4660-BBFB-DB0C963DB715}" type="datetime1">
              <a:rPr lang="en-GB"/>
              <a:pPr>
                <a:defRPr/>
              </a:pPr>
              <a:t>30/11/2021</a:t>
            </a:fld>
            <a:endParaRPr lang="en-GB"/>
          </a:p>
        </p:txBody>
      </p:sp>
      <p:sp>
        <p:nvSpPr>
          <p:cNvPr id="6" name="Footer Placeholder 4">
            <a:extLst>
              <a:ext uri="{FF2B5EF4-FFF2-40B4-BE49-F238E27FC236}">
                <a16:creationId xmlns:a16="http://schemas.microsoft.com/office/drawing/2014/main" id="{2767E0BD-23B8-4F54-B6B1-C6CB3776B164}"/>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7" name="Slide Number Placeholder 5">
            <a:extLst>
              <a:ext uri="{FF2B5EF4-FFF2-40B4-BE49-F238E27FC236}">
                <a16:creationId xmlns:a16="http://schemas.microsoft.com/office/drawing/2014/main" id="{90769D25-6B59-4987-895E-26635957145E}"/>
              </a:ext>
            </a:extLst>
          </p:cNvPr>
          <p:cNvSpPr>
            <a:spLocks noGrp="1"/>
          </p:cNvSpPr>
          <p:nvPr>
            <p:ph type="sldNum" sz="quarter" idx="12"/>
          </p:nvPr>
        </p:nvSpPr>
        <p:spPr/>
        <p:txBody>
          <a:bodyPr/>
          <a:lstStyle>
            <a:lvl1pPr>
              <a:defRPr/>
            </a:lvl1pPr>
          </a:lstStyle>
          <a:p>
            <a:pPr>
              <a:defRPr/>
            </a:pPr>
            <a:fld id="{29B0E6A7-A487-4EDE-970B-AC8019B0BF3C}" type="slidenum">
              <a:rPr lang="en-GB"/>
              <a:pPr>
                <a:defRPr/>
              </a:pPr>
              <a:t>‹#›</a:t>
            </a:fld>
            <a:endParaRPr lang="en-GB"/>
          </a:p>
        </p:txBody>
      </p:sp>
    </p:spTree>
    <p:extLst>
      <p:ext uri="{BB962C8B-B14F-4D97-AF65-F5344CB8AC3E}">
        <p14:creationId xmlns:p14="http://schemas.microsoft.com/office/powerpoint/2010/main" val="2411743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DoughtyStreetChambers_Logo_Colour.jpg">
            <a:extLst>
              <a:ext uri="{FF2B5EF4-FFF2-40B4-BE49-F238E27FC236}">
                <a16:creationId xmlns:a16="http://schemas.microsoft.com/office/drawing/2014/main" id="{8DCD99A8-9F9F-48B2-A8DD-E6E4B0CE360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C30B08A6-6F19-40EE-8172-BE00BD56FA48}"/>
              </a:ext>
            </a:extLst>
          </p:cNvPr>
          <p:cNvSpPr>
            <a:spLocks noGrp="1"/>
          </p:cNvSpPr>
          <p:nvPr>
            <p:ph type="dt" sz="half" idx="10"/>
          </p:nvPr>
        </p:nvSpPr>
        <p:spPr/>
        <p:txBody>
          <a:bodyPr/>
          <a:lstStyle>
            <a:lvl1pPr>
              <a:defRPr/>
            </a:lvl1pPr>
          </a:lstStyle>
          <a:p>
            <a:pPr>
              <a:defRPr/>
            </a:pPr>
            <a:fld id="{09B9F598-6ABB-450C-96CC-503735CD4858}" type="datetime1">
              <a:rPr lang="en-GB"/>
              <a:pPr>
                <a:defRPr/>
              </a:pPr>
              <a:t>30/11/2021</a:t>
            </a:fld>
            <a:endParaRPr lang="en-GB"/>
          </a:p>
        </p:txBody>
      </p:sp>
      <p:sp>
        <p:nvSpPr>
          <p:cNvPr id="6" name="Footer Placeholder 4">
            <a:extLst>
              <a:ext uri="{FF2B5EF4-FFF2-40B4-BE49-F238E27FC236}">
                <a16:creationId xmlns:a16="http://schemas.microsoft.com/office/drawing/2014/main" id="{08AA9775-BB67-4D4E-AD95-2BD27B11BE86}"/>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7" name="Slide Number Placeholder 5">
            <a:extLst>
              <a:ext uri="{FF2B5EF4-FFF2-40B4-BE49-F238E27FC236}">
                <a16:creationId xmlns:a16="http://schemas.microsoft.com/office/drawing/2014/main" id="{3D862D56-AAA7-45DE-8E44-19FFE29D7E86}"/>
              </a:ext>
            </a:extLst>
          </p:cNvPr>
          <p:cNvSpPr>
            <a:spLocks noGrp="1"/>
          </p:cNvSpPr>
          <p:nvPr>
            <p:ph type="sldNum" sz="quarter" idx="12"/>
          </p:nvPr>
        </p:nvSpPr>
        <p:spPr/>
        <p:txBody>
          <a:bodyPr/>
          <a:lstStyle>
            <a:lvl1pPr>
              <a:defRPr/>
            </a:lvl1pPr>
          </a:lstStyle>
          <a:p>
            <a:pPr>
              <a:defRPr/>
            </a:pPr>
            <a:fld id="{4ACF0ECC-B515-4A16-B5D1-E3A768EBA034}" type="slidenum">
              <a:rPr lang="en-GB"/>
              <a:pPr>
                <a:defRPr/>
              </a:pPr>
              <a:t>‹#›</a:t>
            </a:fld>
            <a:endParaRPr lang="en-GB"/>
          </a:p>
        </p:txBody>
      </p:sp>
    </p:spTree>
    <p:extLst>
      <p:ext uri="{BB962C8B-B14F-4D97-AF65-F5344CB8AC3E}">
        <p14:creationId xmlns:p14="http://schemas.microsoft.com/office/powerpoint/2010/main" val="13842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DoughtyStreetChambers_Logo_Colour.jpg">
            <a:extLst>
              <a:ext uri="{FF2B5EF4-FFF2-40B4-BE49-F238E27FC236}">
                <a16:creationId xmlns:a16="http://schemas.microsoft.com/office/drawing/2014/main" id="{DABA1B95-E6DB-4BC1-937C-DCB464BC776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839200" y="206376"/>
            <a:ext cx="2743200" cy="438785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06376"/>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FD49A536-6582-448C-97BF-A2CFDA89241E}"/>
              </a:ext>
            </a:extLst>
          </p:cNvPr>
          <p:cNvSpPr>
            <a:spLocks noGrp="1"/>
          </p:cNvSpPr>
          <p:nvPr>
            <p:ph type="dt" sz="half" idx="10"/>
          </p:nvPr>
        </p:nvSpPr>
        <p:spPr/>
        <p:txBody>
          <a:bodyPr/>
          <a:lstStyle>
            <a:lvl1pPr>
              <a:defRPr/>
            </a:lvl1pPr>
          </a:lstStyle>
          <a:p>
            <a:pPr>
              <a:defRPr/>
            </a:pPr>
            <a:fld id="{B7E64832-AEC5-411F-8ED7-64F935F419FA}" type="datetime1">
              <a:rPr lang="en-GB"/>
              <a:pPr>
                <a:defRPr/>
              </a:pPr>
              <a:t>30/11/2021</a:t>
            </a:fld>
            <a:endParaRPr lang="en-GB"/>
          </a:p>
        </p:txBody>
      </p:sp>
      <p:sp>
        <p:nvSpPr>
          <p:cNvPr id="6" name="Footer Placeholder 4">
            <a:extLst>
              <a:ext uri="{FF2B5EF4-FFF2-40B4-BE49-F238E27FC236}">
                <a16:creationId xmlns:a16="http://schemas.microsoft.com/office/drawing/2014/main" id="{7D24CE7D-E542-47C0-81BC-5C54F4F7349F}"/>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7" name="Slide Number Placeholder 5">
            <a:extLst>
              <a:ext uri="{FF2B5EF4-FFF2-40B4-BE49-F238E27FC236}">
                <a16:creationId xmlns:a16="http://schemas.microsoft.com/office/drawing/2014/main" id="{C5A53960-7CE9-4F8B-8C6B-D1BE230E9B57}"/>
              </a:ext>
            </a:extLst>
          </p:cNvPr>
          <p:cNvSpPr>
            <a:spLocks noGrp="1"/>
          </p:cNvSpPr>
          <p:nvPr>
            <p:ph type="sldNum" sz="quarter" idx="12"/>
          </p:nvPr>
        </p:nvSpPr>
        <p:spPr/>
        <p:txBody>
          <a:bodyPr/>
          <a:lstStyle>
            <a:lvl1pPr>
              <a:defRPr/>
            </a:lvl1pPr>
          </a:lstStyle>
          <a:p>
            <a:pPr>
              <a:defRPr/>
            </a:pPr>
            <a:fld id="{CDC92C24-C816-420E-A16E-D1AB74C0159E}" type="slidenum">
              <a:rPr lang="en-GB"/>
              <a:pPr>
                <a:defRPr/>
              </a:pPr>
              <a:t>‹#›</a:t>
            </a:fld>
            <a:endParaRPr lang="en-GB"/>
          </a:p>
        </p:txBody>
      </p:sp>
    </p:spTree>
    <p:extLst>
      <p:ext uri="{BB962C8B-B14F-4D97-AF65-F5344CB8AC3E}">
        <p14:creationId xmlns:p14="http://schemas.microsoft.com/office/powerpoint/2010/main" val="2017152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326018-B253-4638-92D5-B3D97B1D8D4D}"/>
              </a:ext>
            </a:extLst>
          </p:cNvPr>
          <p:cNvSpPr/>
          <p:nvPr userDrawn="1"/>
        </p:nvSpPr>
        <p:spPr>
          <a:xfrm>
            <a:off x="10972800" y="6438900"/>
            <a:ext cx="304800" cy="266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a:solidFill>
                <a:schemeClr val="bg1"/>
              </a:solidFill>
            </a:endParaRPr>
          </a:p>
        </p:txBody>
      </p:sp>
      <p:sp>
        <p:nvSpPr>
          <p:cNvPr id="5" name="Rectangle 4">
            <a:extLst>
              <a:ext uri="{FF2B5EF4-FFF2-40B4-BE49-F238E27FC236}">
                <a16:creationId xmlns:a16="http://schemas.microsoft.com/office/drawing/2014/main" id="{7F00A16F-532D-45A1-A39F-DE562FB08258}"/>
              </a:ext>
            </a:extLst>
          </p:cNvPr>
          <p:cNvSpPr/>
          <p:nvPr userDrawn="1"/>
        </p:nvSpPr>
        <p:spPr>
          <a:xfrm>
            <a:off x="0" y="6134100"/>
            <a:ext cx="12192000" cy="165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a:solidFill>
                <a:schemeClr val="bg1"/>
              </a:solidFill>
            </a:endParaRPr>
          </a:p>
        </p:txBody>
      </p:sp>
      <p:pic>
        <p:nvPicPr>
          <p:cNvPr id="6" name="Picture 21" descr="dsc_ppt_cover1.jpg">
            <a:extLst>
              <a:ext uri="{FF2B5EF4-FFF2-40B4-BE49-F238E27FC236}">
                <a16:creationId xmlns:a16="http://schemas.microsoft.com/office/drawing/2014/main" id="{2421006F-2804-49FD-A3F2-6D98B5A35C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490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2" descr="dsc_logo_cmyk.eps">
            <a:extLst>
              <a:ext uri="{FF2B5EF4-FFF2-40B4-BE49-F238E27FC236}">
                <a16:creationId xmlns:a16="http://schemas.microsoft.com/office/drawing/2014/main" id="{DCB259A7-964C-4480-8545-CA01ED2A602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2950" y="5168900"/>
            <a:ext cx="26082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6271E0E4-3A73-46F4-BC7C-C9D290BB3F16}"/>
              </a:ext>
            </a:extLst>
          </p:cNvPr>
          <p:cNvSpPr/>
          <p:nvPr userDrawn="1"/>
        </p:nvSpPr>
        <p:spPr>
          <a:xfrm>
            <a:off x="800100" y="6324600"/>
            <a:ext cx="7493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a:p>
        </p:txBody>
      </p:sp>
      <p:sp>
        <p:nvSpPr>
          <p:cNvPr id="3" name="Subtitle 2"/>
          <p:cNvSpPr>
            <a:spLocks noGrp="1"/>
          </p:cNvSpPr>
          <p:nvPr>
            <p:ph type="subTitle" idx="1"/>
          </p:nvPr>
        </p:nvSpPr>
        <p:spPr>
          <a:xfrm>
            <a:off x="4566440" y="5750373"/>
            <a:ext cx="6942149" cy="724387"/>
          </a:xfrm>
        </p:spPr>
        <p:txBody>
          <a:bodyPr/>
          <a:lstStyle>
            <a:lvl1pPr marL="0" indent="0" algn="l">
              <a:buNone/>
              <a:defRPr sz="1600">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4566441" y="4209864"/>
            <a:ext cx="6942119" cy="1470025"/>
          </a:xfrm>
        </p:spPr>
        <p:txBody>
          <a:bodyPr/>
          <a:lstStyle>
            <a:lvl1pPr algn="l">
              <a:lnSpc>
                <a:spcPct val="100000"/>
              </a:lnSpc>
              <a:defRPr sz="2800" b="0"/>
            </a:lvl1pPr>
          </a:lstStyle>
          <a:p>
            <a:r>
              <a:rPr lang="en-US" dirty="0"/>
              <a:t>Click to edit Master title style</a:t>
            </a:r>
          </a:p>
        </p:txBody>
      </p:sp>
    </p:spTree>
    <p:extLst>
      <p:ext uri="{BB962C8B-B14F-4D97-AF65-F5344CB8AC3E}">
        <p14:creationId xmlns:p14="http://schemas.microsoft.com/office/powerpoint/2010/main" val="6789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DoughtyStreetChambers_Logo_Colour.jpg">
            <a:extLst>
              <a:ext uri="{FF2B5EF4-FFF2-40B4-BE49-F238E27FC236}">
                <a16:creationId xmlns:a16="http://schemas.microsoft.com/office/drawing/2014/main" id="{AA153125-1874-43A6-BE94-614BFBD8655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49ADC12-AD93-4D93-BA67-0508024B5E76}"/>
              </a:ext>
            </a:extLst>
          </p:cNvPr>
          <p:cNvSpPr>
            <a:spLocks noGrp="1"/>
          </p:cNvSpPr>
          <p:nvPr>
            <p:ph type="dt" sz="half" idx="10"/>
          </p:nvPr>
        </p:nvSpPr>
        <p:spPr/>
        <p:txBody>
          <a:bodyPr/>
          <a:lstStyle>
            <a:lvl1pPr>
              <a:defRPr/>
            </a:lvl1pPr>
          </a:lstStyle>
          <a:p>
            <a:pPr>
              <a:defRPr/>
            </a:pPr>
            <a:fld id="{28B8B07D-E326-45A2-94A7-ACC01E5806D4}" type="datetime1">
              <a:rPr lang="en-GB"/>
              <a:pPr>
                <a:defRPr/>
              </a:pPr>
              <a:t>30/11/2021</a:t>
            </a:fld>
            <a:endParaRPr lang="en-GB"/>
          </a:p>
        </p:txBody>
      </p:sp>
      <p:sp>
        <p:nvSpPr>
          <p:cNvPr id="6" name="Footer Placeholder 4">
            <a:extLst>
              <a:ext uri="{FF2B5EF4-FFF2-40B4-BE49-F238E27FC236}">
                <a16:creationId xmlns:a16="http://schemas.microsoft.com/office/drawing/2014/main" id="{0EC961B1-5968-427E-9A5D-D82A7A63AD6D}"/>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7" name="Slide Number Placeholder 5">
            <a:extLst>
              <a:ext uri="{FF2B5EF4-FFF2-40B4-BE49-F238E27FC236}">
                <a16:creationId xmlns:a16="http://schemas.microsoft.com/office/drawing/2014/main" id="{2CC40E18-8463-45F1-B9F5-FB7E3D3C2394}"/>
              </a:ext>
            </a:extLst>
          </p:cNvPr>
          <p:cNvSpPr>
            <a:spLocks noGrp="1"/>
          </p:cNvSpPr>
          <p:nvPr>
            <p:ph type="sldNum" sz="quarter" idx="12"/>
          </p:nvPr>
        </p:nvSpPr>
        <p:spPr/>
        <p:txBody>
          <a:bodyPr/>
          <a:lstStyle>
            <a:lvl1pPr>
              <a:defRPr/>
            </a:lvl1pPr>
          </a:lstStyle>
          <a:p>
            <a:pPr>
              <a:defRPr/>
            </a:pPr>
            <a:fld id="{E7A43209-447E-4BB8-A60D-2563F41A8FBA}" type="slidenum">
              <a:rPr lang="en-GB"/>
              <a:pPr>
                <a:defRPr/>
              </a:pPr>
              <a:t>‹#›</a:t>
            </a:fld>
            <a:endParaRPr lang="en-GB"/>
          </a:p>
        </p:txBody>
      </p:sp>
    </p:spTree>
    <p:extLst>
      <p:ext uri="{BB962C8B-B14F-4D97-AF65-F5344CB8AC3E}">
        <p14:creationId xmlns:p14="http://schemas.microsoft.com/office/powerpoint/2010/main" val="350976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DoughtyStreetChambers_Logo_Colour.jpg">
            <a:extLst>
              <a:ext uri="{FF2B5EF4-FFF2-40B4-BE49-F238E27FC236}">
                <a16:creationId xmlns:a16="http://schemas.microsoft.com/office/drawing/2014/main" id="{8DC8256C-38B4-4E0C-A542-E7FE4BC25A6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1D79C661-EEF9-4330-A45B-1EB89A04CB79}"/>
              </a:ext>
            </a:extLst>
          </p:cNvPr>
          <p:cNvSpPr>
            <a:spLocks noGrp="1"/>
          </p:cNvSpPr>
          <p:nvPr>
            <p:ph type="dt" sz="half" idx="10"/>
          </p:nvPr>
        </p:nvSpPr>
        <p:spPr/>
        <p:txBody>
          <a:bodyPr/>
          <a:lstStyle>
            <a:lvl1pPr>
              <a:defRPr/>
            </a:lvl1pPr>
          </a:lstStyle>
          <a:p>
            <a:pPr>
              <a:defRPr/>
            </a:pPr>
            <a:fld id="{4969430A-6DE4-435E-8F2B-AF9962DC4FE5}" type="datetime1">
              <a:rPr lang="en-GB"/>
              <a:pPr>
                <a:defRPr/>
              </a:pPr>
              <a:t>30/11/2021</a:t>
            </a:fld>
            <a:endParaRPr lang="en-GB"/>
          </a:p>
        </p:txBody>
      </p:sp>
      <p:sp>
        <p:nvSpPr>
          <p:cNvPr id="6" name="Footer Placeholder 4">
            <a:extLst>
              <a:ext uri="{FF2B5EF4-FFF2-40B4-BE49-F238E27FC236}">
                <a16:creationId xmlns:a16="http://schemas.microsoft.com/office/drawing/2014/main" id="{DE425A42-6DD0-4254-840A-02F8538850FB}"/>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7" name="Slide Number Placeholder 5">
            <a:extLst>
              <a:ext uri="{FF2B5EF4-FFF2-40B4-BE49-F238E27FC236}">
                <a16:creationId xmlns:a16="http://schemas.microsoft.com/office/drawing/2014/main" id="{68AC1624-FB25-4182-BEAE-9E281AD708D3}"/>
              </a:ext>
            </a:extLst>
          </p:cNvPr>
          <p:cNvSpPr>
            <a:spLocks noGrp="1"/>
          </p:cNvSpPr>
          <p:nvPr>
            <p:ph type="sldNum" sz="quarter" idx="12"/>
          </p:nvPr>
        </p:nvSpPr>
        <p:spPr/>
        <p:txBody>
          <a:bodyPr/>
          <a:lstStyle>
            <a:lvl1pPr>
              <a:defRPr/>
            </a:lvl1pPr>
          </a:lstStyle>
          <a:p>
            <a:pPr>
              <a:defRPr/>
            </a:pPr>
            <a:fld id="{AC329671-0842-4948-A09E-2AC60EC76885}" type="slidenum">
              <a:rPr lang="en-GB"/>
              <a:pPr>
                <a:defRPr/>
              </a:pPr>
              <a:t>‹#›</a:t>
            </a:fld>
            <a:endParaRPr lang="en-GB"/>
          </a:p>
        </p:txBody>
      </p:sp>
    </p:spTree>
    <p:extLst>
      <p:ext uri="{BB962C8B-B14F-4D97-AF65-F5344CB8AC3E}">
        <p14:creationId xmlns:p14="http://schemas.microsoft.com/office/powerpoint/2010/main" val="222558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DoughtyStreetChambers_Logo_Colour.jpg">
            <a:extLst>
              <a:ext uri="{FF2B5EF4-FFF2-40B4-BE49-F238E27FC236}">
                <a16:creationId xmlns:a16="http://schemas.microsoft.com/office/drawing/2014/main" id="{86AE1279-3469-477C-A6A1-A3E4988D53F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2"/>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2"/>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4">
            <a:extLst>
              <a:ext uri="{FF2B5EF4-FFF2-40B4-BE49-F238E27FC236}">
                <a16:creationId xmlns:a16="http://schemas.microsoft.com/office/drawing/2014/main" id="{95625323-991D-463F-8241-6E1409589E99}"/>
              </a:ext>
            </a:extLst>
          </p:cNvPr>
          <p:cNvSpPr>
            <a:spLocks noGrp="1"/>
          </p:cNvSpPr>
          <p:nvPr>
            <p:ph type="dt" sz="half" idx="10"/>
          </p:nvPr>
        </p:nvSpPr>
        <p:spPr/>
        <p:txBody>
          <a:bodyPr/>
          <a:lstStyle>
            <a:lvl1pPr>
              <a:defRPr/>
            </a:lvl1pPr>
          </a:lstStyle>
          <a:p>
            <a:pPr>
              <a:defRPr/>
            </a:pPr>
            <a:fld id="{C467F08D-1FAB-4DBD-94FF-B3BE5AABD6C0}" type="datetime1">
              <a:rPr lang="en-GB"/>
              <a:pPr>
                <a:defRPr/>
              </a:pPr>
              <a:t>30/11/2021</a:t>
            </a:fld>
            <a:endParaRPr lang="en-GB"/>
          </a:p>
        </p:txBody>
      </p:sp>
      <p:sp>
        <p:nvSpPr>
          <p:cNvPr id="7" name="Footer Placeholder 5">
            <a:extLst>
              <a:ext uri="{FF2B5EF4-FFF2-40B4-BE49-F238E27FC236}">
                <a16:creationId xmlns:a16="http://schemas.microsoft.com/office/drawing/2014/main" id="{8E781C08-413D-4262-99C3-6CE20B6EDD66}"/>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8" name="Slide Number Placeholder 6">
            <a:extLst>
              <a:ext uri="{FF2B5EF4-FFF2-40B4-BE49-F238E27FC236}">
                <a16:creationId xmlns:a16="http://schemas.microsoft.com/office/drawing/2014/main" id="{5A9D9B4D-CD6E-4E2E-9FF7-4A5C9BB3AEF8}"/>
              </a:ext>
            </a:extLst>
          </p:cNvPr>
          <p:cNvSpPr>
            <a:spLocks noGrp="1"/>
          </p:cNvSpPr>
          <p:nvPr>
            <p:ph type="sldNum" sz="quarter" idx="12"/>
          </p:nvPr>
        </p:nvSpPr>
        <p:spPr/>
        <p:txBody>
          <a:bodyPr/>
          <a:lstStyle>
            <a:lvl1pPr>
              <a:defRPr/>
            </a:lvl1pPr>
          </a:lstStyle>
          <a:p>
            <a:pPr>
              <a:defRPr/>
            </a:pPr>
            <a:fld id="{00D4FE40-FB75-4867-9D56-12552E00AA78}" type="slidenum">
              <a:rPr lang="en-GB"/>
              <a:pPr>
                <a:defRPr/>
              </a:pPr>
              <a:t>‹#›</a:t>
            </a:fld>
            <a:endParaRPr lang="en-GB"/>
          </a:p>
        </p:txBody>
      </p:sp>
    </p:spTree>
    <p:extLst>
      <p:ext uri="{BB962C8B-B14F-4D97-AF65-F5344CB8AC3E}">
        <p14:creationId xmlns:p14="http://schemas.microsoft.com/office/powerpoint/2010/main" val="371325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DoughtyStreetChambers_Logo_Colour.jpg">
            <a:extLst>
              <a:ext uri="{FF2B5EF4-FFF2-40B4-BE49-F238E27FC236}">
                <a16:creationId xmlns:a16="http://schemas.microsoft.com/office/drawing/2014/main" id="{65F3AEAD-251E-4A69-B706-01991CBF6B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6">
            <a:extLst>
              <a:ext uri="{FF2B5EF4-FFF2-40B4-BE49-F238E27FC236}">
                <a16:creationId xmlns:a16="http://schemas.microsoft.com/office/drawing/2014/main" id="{C5A5DA8C-FEE5-4131-8E15-DF4452F3B138}"/>
              </a:ext>
            </a:extLst>
          </p:cNvPr>
          <p:cNvSpPr>
            <a:spLocks noGrp="1"/>
          </p:cNvSpPr>
          <p:nvPr>
            <p:ph type="dt" sz="half" idx="10"/>
          </p:nvPr>
        </p:nvSpPr>
        <p:spPr/>
        <p:txBody>
          <a:bodyPr/>
          <a:lstStyle>
            <a:lvl1pPr>
              <a:defRPr/>
            </a:lvl1pPr>
          </a:lstStyle>
          <a:p>
            <a:pPr>
              <a:defRPr/>
            </a:pPr>
            <a:fld id="{55F0BA88-1F4A-4AB2-AE34-8AE996024FF1}" type="datetime1">
              <a:rPr lang="en-GB"/>
              <a:pPr>
                <a:defRPr/>
              </a:pPr>
              <a:t>30/11/2021</a:t>
            </a:fld>
            <a:endParaRPr lang="en-GB"/>
          </a:p>
        </p:txBody>
      </p:sp>
      <p:sp>
        <p:nvSpPr>
          <p:cNvPr id="9" name="Footer Placeholder 7">
            <a:extLst>
              <a:ext uri="{FF2B5EF4-FFF2-40B4-BE49-F238E27FC236}">
                <a16:creationId xmlns:a16="http://schemas.microsoft.com/office/drawing/2014/main" id="{18DD1741-A7AB-46E3-BFFA-869E40FF8421}"/>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10" name="Slide Number Placeholder 8">
            <a:extLst>
              <a:ext uri="{FF2B5EF4-FFF2-40B4-BE49-F238E27FC236}">
                <a16:creationId xmlns:a16="http://schemas.microsoft.com/office/drawing/2014/main" id="{A6320D3D-A144-434C-AC49-E63E57560BBB}"/>
              </a:ext>
            </a:extLst>
          </p:cNvPr>
          <p:cNvSpPr>
            <a:spLocks noGrp="1"/>
          </p:cNvSpPr>
          <p:nvPr>
            <p:ph type="sldNum" sz="quarter" idx="12"/>
          </p:nvPr>
        </p:nvSpPr>
        <p:spPr/>
        <p:txBody>
          <a:bodyPr/>
          <a:lstStyle>
            <a:lvl1pPr>
              <a:defRPr/>
            </a:lvl1pPr>
          </a:lstStyle>
          <a:p>
            <a:pPr>
              <a:defRPr/>
            </a:pPr>
            <a:fld id="{A52D5C59-DCD2-4DD2-B9D5-E90156304AEE}" type="slidenum">
              <a:rPr lang="en-GB"/>
              <a:pPr>
                <a:defRPr/>
              </a:pPr>
              <a:t>‹#›</a:t>
            </a:fld>
            <a:endParaRPr lang="en-GB"/>
          </a:p>
        </p:txBody>
      </p:sp>
    </p:spTree>
    <p:extLst>
      <p:ext uri="{BB962C8B-B14F-4D97-AF65-F5344CB8AC3E}">
        <p14:creationId xmlns:p14="http://schemas.microsoft.com/office/powerpoint/2010/main" val="141151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DoughtyStreetChambers_Logo_Colour.jpg">
            <a:extLst>
              <a:ext uri="{FF2B5EF4-FFF2-40B4-BE49-F238E27FC236}">
                <a16:creationId xmlns:a16="http://schemas.microsoft.com/office/drawing/2014/main" id="{3C030D39-A505-4B3D-9E97-5A8C0C5448A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4" name="Date Placeholder 2">
            <a:extLst>
              <a:ext uri="{FF2B5EF4-FFF2-40B4-BE49-F238E27FC236}">
                <a16:creationId xmlns:a16="http://schemas.microsoft.com/office/drawing/2014/main" id="{5C77EC07-E853-4E69-9BA8-24FB7437D8EC}"/>
              </a:ext>
            </a:extLst>
          </p:cNvPr>
          <p:cNvSpPr>
            <a:spLocks noGrp="1"/>
          </p:cNvSpPr>
          <p:nvPr>
            <p:ph type="dt" sz="half" idx="10"/>
          </p:nvPr>
        </p:nvSpPr>
        <p:spPr/>
        <p:txBody>
          <a:bodyPr/>
          <a:lstStyle>
            <a:lvl1pPr>
              <a:defRPr/>
            </a:lvl1pPr>
          </a:lstStyle>
          <a:p>
            <a:pPr>
              <a:defRPr/>
            </a:pPr>
            <a:fld id="{EF67BEB2-A058-4DBC-956E-75444A2A0510}" type="datetime1">
              <a:rPr lang="en-GB"/>
              <a:pPr>
                <a:defRPr/>
              </a:pPr>
              <a:t>30/11/2021</a:t>
            </a:fld>
            <a:endParaRPr lang="en-GB"/>
          </a:p>
        </p:txBody>
      </p:sp>
      <p:sp>
        <p:nvSpPr>
          <p:cNvPr id="5" name="Footer Placeholder 3">
            <a:extLst>
              <a:ext uri="{FF2B5EF4-FFF2-40B4-BE49-F238E27FC236}">
                <a16:creationId xmlns:a16="http://schemas.microsoft.com/office/drawing/2014/main" id="{60DA9F9C-80BE-4AD8-B83E-7965A68A774F}"/>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6" name="Slide Number Placeholder 4">
            <a:extLst>
              <a:ext uri="{FF2B5EF4-FFF2-40B4-BE49-F238E27FC236}">
                <a16:creationId xmlns:a16="http://schemas.microsoft.com/office/drawing/2014/main" id="{2CABCE61-DCB8-4E84-8343-CEADFA300A31}"/>
              </a:ext>
            </a:extLst>
          </p:cNvPr>
          <p:cNvSpPr>
            <a:spLocks noGrp="1"/>
          </p:cNvSpPr>
          <p:nvPr>
            <p:ph type="sldNum" sz="quarter" idx="12"/>
          </p:nvPr>
        </p:nvSpPr>
        <p:spPr/>
        <p:txBody>
          <a:bodyPr/>
          <a:lstStyle>
            <a:lvl1pPr>
              <a:defRPr/>
            </a:lvl1pPr>
          </a:lstStyle>
          <a:p>
            <a:pPr>
              <a:defRPr/>
            </a:pPr>
            <a:fld id="{DBA58625-70F6-4676-AF48-30B5FD771AFC}" type="slidenum">
              <a:rPr lang="en-GB"/>
              <a:pPr>
                <a:defRPr/>
              </a:pPr>
              <a:t>‹#›</a:t>
            </a:fld>
            <a:endParaRPr lang="en-GB"/>
          </a:p>
        </p:txBody>
      </p:sp>
    </p:spTree>
    <p:extLst>
      <p:ext uri="{BB962C8B-B14F-4D97-AF65-F5344CB8AC3E}">
        <p14:creationId xmlns:p14="http://schemas.microsoft.com/office/powerpoint/2010/main" val="375234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DoughtyStreetChambers_Logo_Colour.jpg">
            <a:extLst>
              <a:ext uri="{FF2B5EF4-FFF2-40B4-BE49-F238E27FC236}">
                <a16:creationId xmlns:a16="http://schemas.microsoft.com/office/drawing/2014/main" id="{38EBF991-153F-4CF7-A005-2E6135E608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6B3B0B7D-072C-4207-9010-C2919A9B6CA0}"/>
              </a:ext>
            </a:extLst>
          </p:cNvPr>
          <p:cNvSpPr>
            <a:spLocks noGrp="1"/>
          </p:cNvSpPr>
          <p:nvPr>
            <p:ph type="dt" sz="half" idx="10"/>
          </p:nvPr>
        </p:nvSpPr>
        <p:spPr/>
        <p:txBody>
          <a:bodyPr/>
          <a:lstStyle>
            <a:lvl1pPr>
              <a:defRPr/>
            </a:lvl1pPr>
          </a:lstStyle>
          <a:p>
            <a:pPr>
              <a:defRPr/>
            </a:pPr>
            <a:fld id="{2069C1FB-7A46-467C-A640-EEE6280AD412}" type="datetime1">
              <a:rPr lang="en-GB"/>
              <a:pPr>
                <a:defRPr/>
              </a:pPr>
              <a:t>30/11/2021</a:t>
            </a:fld>
            <a:endParaRPr lang="en-GB"/>
          </a:p>
        </p:txBody>
      </p:sp>
      <p:sp>
        <p:nvSpPr>
          <p:cNvPr id="4" name="Footer Placeholder 2">
            <a:extLst>
              <a:ext uri="{FF2B5EF4-FFF2-40B4-BE49-F238E27FC236}">
                <a16:creationId xmlns:a16="http://schemas.microsoft.com/office/drawing/2014/main" id="{AC517279-EE17-4103-AADD-E4553AE06319}"/>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5" name="Slide Number Placeholder 3">
            <a:extLst>
              <a:ext uri="{FF2B5EF4-FFF2-40B4-BE49-F238E27FC236}">
                <a16:creationId xmlns:a16="http://schemas.microsoft.com/office/drawing/2014/main" id="{DBA978F9-49D8-4576-9D00-E6FBCD5855A5}"/>
              </a:ext>
            </a:extLst>
          </p:cNvPr>
          <p:cNvSpPr>
            <a:spLocks noGrp="1"/>
          </p:cNvSpPr>
          <p:nvPr>
            <p:ph type="sldNum" sz="quarter" idx="12"/>
          </p:nvPr>
        </p:nvSpPr>
        <p:spPr/>
        <p:txBody>
          <a:bodyPr/>
          <a:lstStyle>
            <a:lvl1pPr>
              <a:defRPr/>
            </a:lvl1pPr>
          </a:lstStyle>
          <a:p>
            <a:pPr>
              <a:defRPr/>
            </a:pPr>
            <a:fld id="{640D9716-AC31-4A9A-BF11-261B363E1AA1}" type="slidenum">
              <a:rPr lang="en-GB"/>
              <a:pPr>
                <a:defRPr/>
              </a:pPr>
              <a:t>‹#›</a:t>
            </a:fld>
            <a:endParaRPr lang="en-GB"/>
          </a:p>
        </p:txBody>
      </p:sp>
    </p:spTree>
    <p:extLst>
      <p:ext uri="{BB962C8B-B14F-4D97-AF65-F5344CB8AC3E}">
        <p14:creationId xmlns:p14="http://schemas.microsoft.com/office/powerpoint/2010/main" val="219451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DoughtyStreetChambers_Logo_Colour.jpg">
            <a:extLst>
              <a:ext uri="{FF2B5EF4-FFF2-40B4-BE49-F238E27FC236}">
                <a16:creationId xmlns:a16="http://schemas.microsoft.com/office/drawing/2014/main" id="{34C364CE-05C1-49C4-8E85-5C647FDE255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6" name="Date Placeholder 4">
            <a:extLst>
              <a:ext uri="{FF2B5EF4-FFF2-40B4-BE49-F238E27FC236}">
                <a16:creationId xmlns:a16="http://schemas.microsoft.com/office/drawing/2014/main" id="{B48574FF-EE45-4319-ABEB-6B765032668B}"/>
              </a:ext>
            </a:extLst>
          </p:cNvPr>
          <p:cNvSpPr>
            <a:spLocks noGrp="1"/>
          </p:cNvSpPr>
          <p:nvPr>
            <p:ph type="dt" sz="half" idx="10"/>
          </p:nvPr>
        </p:nvSpPr>
        <p:spPr/>
        <p:txBody>
          <a:bodyPr/>
          <a:lstStyle>
            <a:lvl1pPr>
              <a:defRPr/>
            </a:lvl1pPr>
          </a:lstStyle>
          <a:p>
            <a:pPr>
              <a:defRPr/>
            </a:pPr>
            <a:fld id="{0EEED2C7-DC68-4F07-81C4-D6746CBAA03D}" type="datetime1">
              <a:rPr lang="en-GB"/>
              <a:pPr>
                <a:defRPr/>
              </a:pPr>
              <a:t>30/11/2021</a:t>
            </a:fld>
            <a:endParaRPr lang="en-GB"/>
          </a:p>
        </p:txBody>
      </p:sp>
      <p:sp>
        <p:nvSpPr>
          <p:cNvPr id="7" name="Footer Placeholder 5">
            <a:extLst>
              <a:ext uri="{FF2B5EF4-FFF2-40B4-BE49-F238E27FC236}">
                <a16:creationId xmlns:a16="http://schemas.microsoft.com/office/drawing/2014/main" id="{61B0525E-C387-49E1-A7EA-D9EBFEE6FE76}"/>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8" name="Slide Number Placeholder 6">
            <a:extLst>
              <a:ext uri="{FF2B5EF4-FFF2-40B4-BE49-F238E27FC236}">
                <a16:creationId xmlns:a16="http://schemas.microsoft.com/office/drawing/2014/main" id="{153A9A9C-B86B-44E7-BCBF-C9C30B7B50CF}"/>
              </a:ext>
            </a:extLst>
          </p:cNvPr>
          <p:cNvSpPr>
            <a:spLocks noGrp="1"/>
          </p:cNvSpPr>
          <p:nvPr>
            <p:ph type="sldNum" sz="quarter" idx="12"/>
          </p:nvPr>
        </p:nvSpPr>
        <p:spPr/>
        <p:txBody>
          <a:bodyPr/>
          <a:lstStyle>
            <a:lvl1pPr>
              <a:defRPr/>
            </a:lvl1pPr>
          </a:lstStyle>
          <a:p>
            <a:pPr>
              <a:defRPr/>
            </a:pPr>
            <a:fld id="{62102C08-FB45-4FFB-BEB2-F29104BA30F2}" type="slidenum">
              <a:rPr lang="en-GB"/>
              <a:pPr>
                <a:defRPr/>
              </a:pPr>
              <a:t>‹#›</a:t>
            </a:fld>
            <a:endParaRPr lang="en-GB"/>
          </a:p>
        </p:txBody>
      </p:sp>
    </p:spTree>
    <p:extLst>
      <p:ext uri="{BB962C8B-B14F-4D97-AF65-F5344CB8AC3E}">
        <p14:creationId xmlns:p14="http://schemas.microsoft.com/office/powerpoint/2010/main" val="304879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DoughtyStreetChambers_Logo_Colour.jpg">
            <a:extLst>
              <a:ext uri="{FF2B5EF4-FFF2-40B4-BE49-F238E27FC236}">
                <a16:creationId xmlns:a16="http://schemas.microsoft.com/office/drawing/2014/main" id="{59001390-843C-465A-971B-A6A7BAF2626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48800" y="5897563"/>
            <a:ext cx="2743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GB"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6" name="Date Placeholder 4">
            <a:extLst>
              <a:ext uri="{FF2B5EF4-FFF2-40B4-BE49-F238E27FC236}">
                <a16:creationId xmlns:a16="http://schemas.microsoft.com/office/drawing/2014/main" id="{4D11161E-F345-468B-816E-AE1070B1AE05}"/>
              </a:ext>
            </a:extLst>
          </p:cNvPr>
          <p:cNvSpPr>
            <a:spLocks noGrp="1"/>
          </p:cNvSpPr>
          <p:nvPr>
            <p:ph type="dt" sz="half" idx="10"/>
          </p:nvPr>
        </p:nvSpPr>
        <p:spPr/>
        <p:txBody>
          <a:bodyPr/>
          <a:lstStyle>
            <a:lvl1pPr>
              <a:defRPr/>
            </a:lvl1pPr>
          </a:lstStyle>
          <a:p>
            <a:pPr>
              <a:defRPr/>
            </a:pPr>
            <a:fld id="{56286B10-76A7-41C8-89F0-DE0B54D2AF3C}" type="datetime1">
              <a:rPr lang="en-GB"/>
              <a:pPr>
                <a:defRPr/>
              </a:pPr>
              <a:t>30/11/2021</a:t>
            </a:fld>
            <a:endParaRPr lang="en-GB"/>
          </a:p>
        </p:txBody>
      </p:sp>
      <p:sp>
        <p:nvSpPr>
          <p:cNvPr id="7" name="Footer Placeholder 5">
            <a:extLst>
              <a:ext uri="{FF2B5EF4-FFF2-40B4-BE49-F238E27FC236}">
                <a16:creationId xmlns:a16="http://schemas.microsoft.com/office/drawing/2014/main" id="{DC37A33A-28BB-40AA-9146-94722974EEC1}"/>
              </a:ext>
            </a:extLst>
          </p:cNvPr>
          <p:cNvSpPr>
            <a:spLocks noGrp="1"/>
          </p:cNvSpPr>
          <p:nvPr>
            <p:ph type="ftr" sz="quarter" idx="11"/>
          </p:nvPr>
        </p:nvSpPr>
        <p:spPr/>
        <p:txBody>
          <a:bodyPr/>
          <a:lstStyle>
            <a:lvl1pPr>
              <a:defRPr/>
            </a:lvl1pPr>
          </a:lstStyle>
          <a:p>
            <a:pPr>
              <a:defRPr/>
            </a:pPr>
            <a:r>
              <a:rPr lang="en-GB"/>
              <a:t>www.doughtystreet.co.uk | 020 7404 1313 | enquiries@doughtystreet.co.uk</a:t>
            </a:r>
          </a:p>
        </p:txBody>
      </p:sp>
      <p:sp>
        <p:nvSpPr>
          <p:cNvPr id="8" name="Slide Number Placeholder 6">
            <a:extLst>
              <a:ext uri="{FF2B5EF4-FFF2-40B4-BE49-F238E27FC236}">
                <a16:creationId xmlns:a16="http://schemas.microsoft.com/office/drawing/2014/main" id="{6DB2D113-F0F9-41D3-8774-1BB0B2A768DC}"/>
              </a:ext>
            </a:extLst>
          </p:cNvPr>
          <p:cNvSpPr>
            <a:spLocks noGrp="1"/>
          </p:cNvSpPr>
          <p:nvPr>
            <p:ph type="sldNum" sz="quarter" idx="12"/>
          </p:nvPr>
        </p:nvSpPr>
        <p:spPr/>
        <p:txBody>
          <a:bodyPr/>
          <a:lstStyle>
            <a:lvl1pPr>
              <a:defRPr/>
            </a:lvl1pPr>
          </a:lstStyle>
          <a:p>
            <a:pPr>
              <a:defRPr/>
            </a:pPr>
            <a:fld id="{95406583-F3F6-49F1-B30C-AC8F32F17391}" type="slidenum">
              <a:rPr lang="en-GB"/>
              <a:pPr>
                <a:defRPr/>
              </a:pPr>
              <a:t>‹#›</a:t>
            </a:fld>
            <a:endParaRPr lang="en-GB"/>
          </a:p>
        </p:txBody>
      </p:sp>
    </p:spTree>
    <p:extLst>
      <p:ext uri="{BB962C8B-B14F-4D97-AF65-F5344CB8AC3E}">
        <p14:creationId xmlns:p14="http://schemas.microsoft.com/office/powerpoint/2010/main" val="51763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6F1639-CDBE-4682-9696-F4E2476B1384}"/>
              </a:ext>
            </a:extLst>
          </p:cNvPr>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B99EAC2-ECE5-4725-A4C0-FB8A3C79BD44}"/>
              </a:ext>
            </a:extLst>
          </p:cNvPr>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B29176-D2AA-4AAF-AFA8-9DABB0AF851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600" smtClean="0">
                <a:solidFill>
                  <a:schemeClr val="tx1">
                    <a:tint val="75000"/>
                  </a:schemeClr>
                </a:solidFill>
              </a:defRPr>
            </a:lvl1pPr>
          </a:lstStyle>
          <a:p>
            <a:pPr>
              <a:defRPr/>
            </a:pPr>
            <a:fld id="{46F5CCDF-0887-4B6F-8585-E8E682ADB006}" type="datetime1">
              <a:rPr lang="en-GB"/>
              <a:pPr>
                <a:defRPr/>
              </a:pPr>
              <a:t>30/11/2021</a:t>
            </a:fld>
            <a:endParaRPr lang="en-GB"/>
          </a:p>
        </p:txBody>
      </p:sp>
      <p:sp>
        <p:nvSpPr>
          <p:cNvPr id="5" name="Footer Placeholder 4">
            <a:extLst>
              <a:ext uri="{FF2B5EF4-FFF2-40B4-BE49-F238E27FC236}">
                <a16:creationId xmlns:a16="http://schemas.microsoft.com/office/drawing/2014/main" id="{2088C358-A3CF-45B7-BC56-A623FE734C81}"/>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600">
                <a:solidFill>
                  <a:schemeClr val="tx1">
                    <a:tint val="75000"/>
                  </a:schemeClr>
                </a:solidFill>
              </a:defRPr>
            </a:lvl1pPr>
          </a:lstStyle>
          <a:p>
            <a:pPr>
              <a:defRPr/>
            </a:pPr>
            <a:r>
              <a:rPr lang="en-GB"/>
              <a:t>www.doughtystreet.co.uk | 020 7404 1313 | enquiries@doughtystreet.co.uk</a:t>
            </a:r>
          </a:p>
        </p:txBody>
      </p:sp>
      <p:sp>
        <p:nvSpPr>
          <p:cNvPr id="6" name="Slide Number Placeholder 5">
            <a:extLst>
              <a:ext uri="{FF2B5EF4-FFF2-40B4-BE49-F238E27FC236}">
                <a16:creationId xmlns:a16="http://schemas.microsoft.com/office/drawing/2014/main" id="{2D5131D7-48CE-458D-9AD5-7C8C2249C953}"/>
              </a:ext>
            </a:extLst>
          </p:cNvPr>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hangingPunct="1">
              <a:defRPr sz="1600" smtClean="0">
                <a:solidFill>
                  <a:schemeClr val="tx1">
                    <a:tint val="75000"/>
                  </a:schemeClr>
                </a:solidFill>
              </a:defRPr>
            </a:lvl1pPr>
          </a:lstStyle>
          <a:p>
            <a:pPr>
              <a:defRPr/>
            </a:pPr>
            <a:fld id="{045015BC-BF42-4D46-82DA-4F4ABA677ED9}" type="slidenum">
              <a:rPr lang="en-GB"/>
              <a:pPr>
                <a:defRPr/>
              </a:pPr>
              <a:t>‹#›</a:t>
            </a:fld>
            <a:endParaRPr lang="en-GB"/>
          </a:p>
        </p:txBody>
      </p:sp>
    </p:spTree>
    <p:extLst>
      <p:ext uri="{BB962C8B-B14F-4D97-AF65-F5344CB8AC3E}">
        <p14:creationId xmlns:p14="http://schemas.microsoft.com/office/powerpoint/2010/main" val="13337114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ctr" defTabSz="1217613" rtl="0" fontAlgn="base">
        <a:spcBef>
          <a:spcPct val="0"/>
        </a:spcBef>
        <a:spcAft>
          <a:spcPct val="0"/>
        </a:spcAft>
        <a:defRPr sz="5800" kern="1200">
          <a:solidFill>
            <a:schemeClr val="tx1"/>
          </a:solidFill>
          <a:latin typeface="+mj-lt"/>
          <a:ea typeface="+mj-ea"/>
          <a:cs typeface="+mj-cs"/>
        </a:defRPr>
      </a:lvl1pPr>
      <a:lvl2pPr algn="ctr" defTabSz="1217613" rtl="0" fontAlgn="base">
        <a:spcBef>
          <a:spcPct val="0"/>
        </a:spcBef>
        <a:spcAft>
          <a:spcPct val="0"/>
        </a:spcAft>
        <a:defRPr sz="5800">
          <a:solidFill>
            <a:schemeClr val="tx1"/>
          </a:solidFill>
          <a:latin typeface="Calibri" panose="020F0502020204030204" pitchFamily="34" charset="0"/>
        </a:defRPr>
      </a:lvl2pPr>
      <a:lvl3pPr algn="ctr" defTabSz="1217613" rtl="0" fontAlgn="base">
        <a:spcBef>
          <a:spcPct val="0"/>
        </a:spcBef>
        <a:spcAft>
          <a:spcPct val="0"/>
        </a:spcAft>
        <a:defRPr sz="5800">
          <a:solidFill>
            <a:schemeClr val="tx1"/>
          </a:solidFill>
          <a:latin typeface="Calibri" panose="020F0502020204030204" pitchFamily="34" charset="0"/>
        </a:defRPr>
      </a:lvl3pPr>
      <a:lvl4pPr algn="ctr" defTabSz="1217613" rtl="0" fontAlgn="base">
        <a:spcBef>
          <a:spcPct val="0"/>
        </a:spcBef>
        <a:spcAft>
          <a:spcPct val="0"/>
        </a:spcAft>
        <a:defRPr sz="5800">
          <a:solidFill>
            <a:schemeClr val="tx1"/>
          </a:solidFill>
          <a:latin typeface="Calibri" panose="020F0502020204030204" pitchFamily="34" charset="0"/>
        </a:defRPr>
      </a:lvl4pPr>
      <a:lvl5pPr algn="ctr" defTabSz="1217613" rtl="0" fontAlgn="base">
        <a:spcBef>
          <a:spcPct val="0"/>
        </a:spcBef>
        <a:spcAft>
          <a:spcPct val="0"/>
        </a:spcAft>
        <a:defRPr sz="5800">
          <a:solidFill>
            <a:schemeClr val="tx1"/>
          </a:solidFill>
          <a:latin typeface="Calibri" panose="020F0502020204030204" pitchFamily="34" charset="0"/>
        </a:defRPr>
      </a:lvl5pPr>
      <a:lvl6pPr marL="457200" algn="ctr" defTabSz="1217613" rtl="0" fontAlgn="base">
        <a:spcBef>
          <a:spcPct val="0"/>
        </a:spcBef>
        <a:spcAft>
          <a:spcPct val="0"/>
        </a:spcAft>
        <a:defRPr sz="5800">
          <a:solidFill>
            <a:schemeClr val="tx1"/>
          </a:solidFill>
          <a:latin typeface="Calibri" panose="020F0502020204030204" pitchFamily="34" charset="0"/>
        </a:defRPr>
      </a:lvl6pPr>
      <a:lvl7pPr marL="914400" algn="ctr" defTabSz="1217613" rtl="0" fontAlgn="base">
        <a:spcBef>
          <a:spcPct val="0"/>
        </a:spcBef>
        <a:spcAft>
          <a:spcPct val="0"/>
        </a:spcAft>
        <a:defRPr sz="5800">
          <a:solidFill>
            <a:schemeClr val="tx1"/>
          </a:solidFill>
          <a:latin typeface="Calibri" panose="020F0502020204030204" pitchFamily="34" charset="0"/>
        </a:defRPr>
      </a:lvl7pPr>
      <a:lvl8pPr marL="1371600" algn="ctr" defTabSz="1217613" rtl="0" fontAlgn="base">
        <a:spcBef>
          <a:spcPct val="0"/>
        </a:spcBef>
        <a:spcAft>
          <a:spcPct val="0"/>
        </a:spcAft>
        <a:defRPr sz="5800">
          <a:solidFill>
            <a:schemeClr val="tx1"/>
          </a:solidFill>
          <a:latin typeface="Calibri" panose="020F0502020204030204" pitchFamily="34" charset="0"/>
        </a:defRPr>
      </a:lvl8pPr>
      <a:lvl9pPr marL="1828800" algn="ctr" defTabSz="1217613" rtl="0" fontAlgn="base">
        <a:spcBef>
          <a:spcPct val="0"/>
        </a:spcBef>
        <a:spcAft>
          <a:spcPct val="0"/>
        </a:spcAft>
        <a:defRPr sz="5800">
          <a:solidFill>
            <a:schemeClr val="tx1"/>
          </a:solidFill>
          <a:latin typeface="Calibri" panose="020F0502020204030204" pitchFamily="34" charset="0"/>
        </a:defRPr>
      </a:lvl9pPr>
    </p:titleStyle>
    <p:bodyStyle>
      <a:lvl1pPr marL="455613" indent="-455613" algn="l" defTabSz="1217613" rtl="0" fontAlgn="base">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defTabSz="1217613" rtl="0" fontAlgn="base">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defTabSz="1217613"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defTabSz="1217613" rtl="0" fontAlgn="base">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defTabSz="1217613" rtl="0" fontAlgn="base">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adminlaw.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39155/RCJ_Administrative_Court_Information_for_Court_Users_30_Nov.pdf" TargetMode="External"/><Relationship Id="rId2" Type="http://schemas.openxmlformats.org/officeDocument/2006/relationships/hyperlink" Target="http://www.justice.gov.uk/courts/rcj-rolls-building/administrative-court/listing-policy"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administrative-court-daily-cause-lis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39155/RCJ_Administrative_Court_Information_for_Court_Users_30_Nov.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A0844246-33C0-4F1A-AEFA-DBFA5809CBBD}"/>
              </a:ext>
            </a:extLst>
          </p:cNvPr>
          <p:cNvSpPr>
            <a:spLocks noGrp="1" noChangeArrowheads="1"/>
          </p:cNvSpPr>
          <p:nvPr>
            <p:ph type="ctrTitle"/>
          </p:nvPr>
        </p:nvSpPr>
        <p:spPr bwMode="auto">
          <a:xfrm>
            <a:off x="638174" y="2393465"/>
            <a:ext cx="10915650" cy="1455737"/>
          </a:xfrm>
        </p:spPr>
        <p:txBody>
          <a:bodyPr wrap="square" numCol="1" anchorCtr="0" compatLnSpc="1">
            <a:prstTxWarp prst="textNoShape">
              <a:avLst/>
            </a:prstTxWarp>
            <a:normAutofit/>
          </a:bodyPr>
          <a:lstStyle/>
          <a:p>
            <a:r>
              <a:rPr lang="en-GB" altLang="en-US" sz="2800" b="1">
                <a:solidFill>
                  <a:srgbClr val="D22A2D"/>
                </a:solidFill>
                <a:latin typeface="Open Sans" panose="020B0606030504020204" pitchFamily="34" charset="0"/>
                <a:cs typeface="Open Sans" panose="020B0606030504020204" pitchFamily="34" charset="0"/>
              </a:rPr>
              <a:t>INTRODUCTION TO JUDICIAL REVIEW</a:t>
            </a:r>
            <a:br>
              <a:rPr lang="en-GB" altLang="en-US" sz="2800" b="1">
                <a:solidFill>
                  <a:srgbClr val="D22A2D"/>
                </a:solidFill>
                <a:latin typeface="Open Sans" panose="020B0606030504020204" pitchFamily="34" charset="0"/>
                <a:cs typeface="Open Sans" panose="020B0606030504020204" pitchFamily="34" charset="0"/>
              </a:rPr>
            </a:br>
            <a:r>
              <a:rPr lang="en-GB" altLang="en-US" sz="2800" b="1">
                <a:solidFill>
                  <a:srgbClr val="D22A2D"/>
                </a:solidFill>
                <a:latin typeface="Open Sans" panose="020B0606030504020204" pitchFamily="34" charset="0"/>
                <a:cs typeface="Open Sans" panose="020B0606030504020204" pitchFamily="34" charset="0"/>
              </a:rPr>
              <a:t>PREPARATION FOR THE SUBSTANTIVE HEARING</a:t>
            </a:r>
          </a:p>
        </p:txBody>
      </p:sp>
      <p:sp>
        <p:nvSpPr>
          <p:cNvPr id="3" name="Subtitle 2">
            <a:extLst>
              <a:ext uri="{FF2B5EF4-FFF2-40B4-BE49-F238E27FC236}">
                <a16:creationId xmlns:a16="http://schemas.microsoft.com/office/drawing/2014/main" id="{182F9EA0-D5CE-4286-A47A-CB0E52BF1F23}"/>
              </a:ext>
            </a:extLst>
          </p:cNvPr>
          <p:cNvSpPr>
            <a:spLocks noGrp="1"/>
          </p:cNvSpPr>
          <p:nvPr>
            <p:ph type="subTitle" idx="1"/>
          </p:nvPr>
        </p:nvSpPr>
        <p:spPr>
          <a:xfrm>
            <a:off x="550862" y="4050055"/>
            <a:ext cx="11090275" cy="1685239"/>
          </a:xfrm>
        </p:spPr>
        <p:txBody>
          <a:bodyPr>
            <a:noAutofit/>
          </a:bodyPr>
          <a:lstStyle/>
          <a:p>
            <a:pPr defTabSz="1219170" fontAlgn="auto">
              <a:spcAft>
                <a:spcPts val="0"/>
              </a:spcAft>
              <a:defRPr/>
            </a:pPr>
            <a:r>
              <a:rPr lang="en-GB" sz="2600">
                <a:solidFill>
                  <a:srgbClr val="D22A2D"/>
                </a:solidFill>
                <a:latin typeface="Open Sans" panose="020B0606030504020204" pitchFamily="34" charset="0"/>
                <a:ea typeface="Open Sans" panose="020B0606030504020204" pitchFamily="34" charset="0"/>
                <a:cs typeface="Open Sans" panose="020B0606030504020204" pitchFamily="34" charset="0"/>
              </a:rPr>
              <a:t>Martin Westgate QC</a:t>
            </a:r>
          </a:p>
          <a:p>
            <a:pPr defTabSz="1219170" fontAlgn="auto">
              <a:spcAft>
                <a:spcPts val="0"/>
              </a:spcAft>
              <a:defRPr/>
            </a:pPr>
            <a:r>
              <a:rPr lang="en-GB" sz="2600">
                <a:solidFill>
                  <a:srgbClr val="D22A2D"/>
                </a:solidFill>
                <a:latin typeface="Open Sans" panose="020B0606030504020204" pitchFamily="34" charset="0"/>
                <a:ea typeface="Open Sans" panose="020B0606030504020204" pitchFamily="34" charset="0"/>
                <a:cs typeface="Open Sans" panose="020B0606030504020204" pitchFamily="34" charset="0"/>
              </a:rPr>
              <a:t>Leonie Hirst</a:t>
            </a:r>
          </a:p>
          <a:p>
            <a:pPr defTabSz="1219170" fontAlgn="auto">
              <a:spcAft>
                <a:spcPts val="0"/>
              </a:spcAft>
              <a:defRPr/>
            </a:pPr>
            <a:r>
              <a:rPr lang="en-GB" sz="2600">
                <a:solidFill>
                  <a:srgbClr val="D22A2D"/>
                </a:solidFill>
                <a:latin typeface="Open Sans" panose="020B0606030504020204" pitchFamily="34" charset="0"/>
                <a:ea typeface="Open Sans" panose="020B0606030504020204" pitchFamily="34" charset="0"/>
                <a:cs typeface="Open Sans" panose="020B0606030504020204" pitchFamily="34" charset="0"/>
              </a:rPr>
              <a:t>Doughty Street Chambers</a:t>
            </a:r>
            <a:endParaRPr lang="en-GB" sz="2667" i="1" dirty="0">
              <a:latin typeface="Open Sans" panose="020B0606030504020204" pitchFamily="34" charset="0"/>
              <a:ea typeface="Open Sans" panose="020B0606030504020204" pitchFamily="34" charset="0"/>
              <a:cs typeface="Open Sans" panose="020B0606030504020204" pitchFamily="34" charset="0"/>
            </a:endParaRPr>
          </a:p>
          <a:p>
            <a:pPr defTabSz="1219170" fontAlgn="auto">
              <a:spcAft>
                <a:spcPts val="0"/>
              </a:spcAft>
              <a:defRPr/>
            </a:pPr>
            <a:endParaRPr lang="en-GB" sz="2667" i="1" dirty="0">
              <a:latin typeface="Open Sans" panose="020B0606030504020204" pitchFamily="34" charset="0"/>
              <a:ea typeface="Open Sans" panose="020B0606030504020204" pitchFamily="34" charset="0"/>
              <a:cs typeface="Open Sans" panose="020B0606030504020204" pitchFamily="34" charset="0"/>
            </a:endParaRPr>
          </a:p>
          <a:p>
            <a:pPr defTabSz="1219170" fontAlgn="auto">
              <a:spcAft>
                <a:spcPts val="0"/>
              </a:spcAft>
              <a:defRPr/>
            </a:pPr>
            <a:endParaRPr lang="en-GB" sz="2667" i="1" dirty="0">
              <a:latin typeface="Open Sans" panose="020B0606030504020204" pitchFamily="34" charset="0"/>
              <a:ea typeface="Open Sans" panose="020B0606030504020204" pitchFamily="34" charset="0"/>
              <a:cs typeface="Open Sans" panose="020B0606030504020204" pitchFamily="34" charset="0"/>
            </a:endParaRPr>
          </a:p>
          <a:p>
            <a:pPr defTabSz="1219170" fontAlgn="auto">
              <a:spcAft>
                <a:spcPts val="0"/>
              </a:spcAft>
              <a:defRPr/>
            </a:pPr>
            <a:endParaRPr lang="en-GB" sz="2667" i="1"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4" name="Footer Placeholder 3">
            <a:extLst>
              <a:ext uri="{FF2B5EF4-FFF2-40B4-BE49-F238E27FC236}">
                <a16:creationId xmlns:a16="http://schemas.microsoft.com/office/drawing/2014/main" id="{5E0B22DA-B636-4222-B747-F803E2CACFB0}"/>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pic>
        <p:nvPicPr>
          <p:cNvPr id="8" name="logo" descr="ALBA">
            <a:hlinkClick r:id="rId2"/>
            <a:extLst>
              <a:ext uri="{FF2B5EF4-FFF2-40B4-BE49-F238E27FC236}">
                <a16:creationId xmlns:a16="http://schemas.microsoft.com/office/drawing/2014/main" id="{B00EB5FF-4052-492D-9B67-7B9A13C9E4A0}"/>
              </a:ext>
            </a:extLst>
          </p:cNvPr>
          <p:cNvPicPr/>
          <p:nvPr/>
        </p:nvPicPr>
        <p:blipFill>
          <a:blip r:embed="rId3"/>
          <a:srcRect/>
          <a:stretch>
            <a:fillRect/>
          </a:stretch>
        </p:blipFill>
        <p:spPr bwMode="auto">
          <a:xfrm>
            <a:off x="4278947" y="660509"/>
            <a:ext cx="3329305" cy="17113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a:xfrm>
            <a:off x="609600" y="115743"/>
            <a:ext cx="10972800" cy="854075"/>
          </a:xfrm>
        </p:spPr>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Interim relief</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515937" y="892175"/>
            <a:ext cx="10972800" cy="5464175"/>
          </a:xfrm>
        </p:spPr>
        <p:txBody>
          <a:bodyPr wrap="square" numCol="1" anchor="t" anchorCtr="0" compatLnSpc="1">
            <a:prstTxWarp prst="textNoShape">
              <a:avLst/>
            </a:prstTxWarp>
            <a:normAutofit fontScale="92500"/>
          </a:bodyPr>
          <a:lstStyle/>
          <a:p>
            <a:pPr>
              <a:lnSpc>
                <a:spcPct val="150000"/>
              </a:lnSpc>
            </a:pPr>
            <a:r>
              <a:rPr lang="en-GB" altLang="en-US" sz="1600">
                <a:latin typeface="Open Sans" panose="020B0606030504020204" pitchFamily="34" charset="0"/>
                <a:cs typeface="Open Sans" panose="020B0606030504020204" pitchFamily="34" charset="0"/>
              </a:rPr>
              <a:t>Need for procedural rigour: AC JR Guide 2021</a:t>
            </a:r>
          </a:p>
          <a:p>
            <a:pPr lvl="1">
              <a:lnSpc>
                <a:spcPct val="150000"/>
              </a:lnSpc>
            </a:pPr>
            <a:r>
              <a:rPr lang="en-GB" altLang="en-US" sz="1600">
                <a:latin typeface="Open Sans" panose="020B0606030504020204" pitchFamily="34" charset="0"/>
                <a:cs typeface="Open Sans" panose="020B0606030504020204" pitchFamily="34" charset="0"/>
              </a:rPr>
              <a:t>Should first seek to obtain agreement of other party to the form of order</a:t>
            </a:r>
          </a:p>
          <a:p>
            <a:pPr lvl="1">
              <a:lnSpc>
                <a:spcPct val="150000"/>
              </a:lnSpc>
            </a:pPr>
            <a:r>
              <a:rPr lang="en-GB" altLang="en-US" sz="1600">
                <a:latin typeface="Open Sans" panose="020B0606030504020204" pitchFamily="34" charset="0"/>
                <a:cs typeface="Open Sans" panose="020B0606030504020204" pitchFamily="34" charset="0"/>
              </a:rPr>
              <a:t>Delay may weigh against granting of order sought</a:t>
            </a:r>
          </a:p>
          <a:p>
            <a:pPr lvl="1">
              <a:lnSpc>
                <a:spcPct val="150000"/>
              </a:lnSpc>
            </a:pPr>
            <a:r>
              <a:rPr lang="en-GB" altLang="en-US" sz="1600">
                <a:latin typeface="Open Sans" panose="020B0606030504020204" pitchFamily="34" charset="0"/>
                <a:cs typeface="Open Sans" panose="020B0606030504020204" pitchFamily="34" charset="0"/>
              </a:rPr>
              <a:t>Wherever possible court will seek written / oral response from D (unless irreversible prejudice to C in meantime)</a:t>
            </a:r>
          </a:p>
          <a:p>
            <a:pPr lvl="1">
              <a:lnSpc>
                <a:spcPct val="150000"/>
              </a:lnSpc>
            </a:pPr>
            <a:r>
              <a:rPr lang="en-GB" altLang="en-US" sz="1600">
                <a:latin typeface="Open Sans" panose="020B0606030504020204" pitchFamily="34" charset="0"/>
                <a:cs typeface="Open Sans" panose="020B0606030504020204" pitchFamily="34" charset="0"/>
              </a:rPr>
              <a:t>Claimant’s duty of candour (‘full and frank disclosure”) and enhanced burden in without notice applications</a:t>
            </a:r>
          </a:p>
          <a:p>
            <a:pPr lvl="1">
              <a:lnSpc>
                <a:spcPct val="150000"/>
              </a:lnSpc>
            </a:pPr>
            <a:r>
              <a:rPr lang="en-GB" altLang="en-US" sz="1600">
                <a:latin typeface="Open Sans" panose="020B0606030504020204" pitchFamily="34" charset="0"/>
                <a:cs typeface="Open Sans" panose="020B0606030504020204" pitchFamily="34" charset="0"/>
              </a:rPr>
              <a:t>Consider whether urgency really needed and do not abuse urgent application procedure: R(DVP) v SSHD [2021] 606 (Admin)</a:t>
            </a:r>
          </a:p>
          <a:p>
            <a:pPr>
              <a:lnSpc>
                <a:spcPct val="150000"/>
              </a:lnSpc>
            </a:pPr>
            <a:r>
              <a:rPr lang="en-GB" altLang="en-US" sz="1600" i="1">
                <a:latin typeface="Open Sans" panose="020B0606030504020204" pitchFamily="34" charset="0"/>
                <a:cs typeface="Open Sans" panose="020B0606030504020204" pitchFamily="34" charset="0"/>
              </a:rPr>
              <a:t>American Cyanamid </a:t>
            </a:r>
            <a:r>
              <a:rPr lang="en-GB" altLang="en-US" sz="1600">
                <a:latin typeface="Open Sans" panose="020B0606030504020204" pitchFamily="34" charset="0"/>
                <a:cs typeface="Open Sans" panose="020B0606030504020204" pitchFamily="34" charset="0"/>
              </a:rPr>
              <a:t>principles</a:t>
            </a:r>
          </a:p>
          <a:p>
            <a:pPr lvl="1">
              <a:lnSpc>
                <a:spcPct val="150000"/>
              </a:lnSpc>
            </a:pPr>
            <a:r>
              <a:rPr lang="en-GB" altLang="en-US" sz="1600">
                <a:latin typeface="Open Sans" panose="020B0606030504020204" pitchFamily="34" charset="0"/>
                <a:cs typeface="Open Sans" panose="020B0606030504020204" pitchFamily="34" charset="0"/>
              </a:rPr>
              <a:t>Note more stringent approach needed where interim relief will effectively dispose of the claim: </a:t>
            </a:r>
            <a:r>
              <a:rPr lang="en-GB" altLang="en-US" sz="1600" i="1">
                <a:latin typeface="Open Sans" panose="020B0606030504020204" pitchFamily="34" charset="0"/>
                <a:cs typeface="Open Sans" panose="020B0606030504020204" pitchFamily="34" charset="0"/>
              </a:rPr>
              <a:t>R (Detention Action) v SSHD</a:t>
            </a:r>
            <a:r>
              <a:rPr lang="en-GB" altLang="en-US" sz="1600">
                <a:latin typeface="Open Sans" panose="020B0606030504020204" pitchFamily="34" charset="0"/>
                <a:cs typeface="Open Sans" panose="020B0606030504020204" pitchFamily="34" charset="0"/>
              </a:rPr>
              <a:t> [2020] EWHC 732 (Admin)</a:t>
            </a:r>
          </a:p>
          <a:p>
            <a:pPr lvl="1">
              <a:lnSpc>
                <a:spcPct val="150000"/>
              </a:lnSpc>
            </a:pPr>
            <a:r>
              <a:rPr lang="en-GB" altLang="en-US" sz="1600">
                <a:latin typeface="Open Sans" panose="020B0606030504020204" pitchFamily="34" charset="0"/>
                <a:cs typeface="Open Sans" panose="020B0606030504020204" pitchFamily="34" charset="0"/>
              </a:rPr>
              <a:t>Mandatory relief: requires a “strong </a:t>
            </a:r>
            <a:r>
              <a:rPr lang="en-GB" altLang="en-US" sz="1600" i="1">
                <a:latin typeface="Open Sans" panose="020B0606030504020204" pitchFamily="34" charset="0"/>
                <a:cs typeface="Open Sans" panose="020B0606030504020204" pitchFamily="34" charset="0"/>
              </a:rPr>
              <a:t>prima facie</a:t>
            </a:r>
            <a:r>
              <a:rPr lang="en-GB" altLang="en-US" sz="1600">
                <a:latin typeface="Open Sans" panose="020B0606030504020204" pitchFamily="34" charset="0"/>
                <a:cs typeface="Open Sans" panose="020B0606030504020204" pitchFamily="34" charset="0"/>
              </a:rPr>
              <a:t> case” but depends on context</a:t>
            </a:r>
          </a:p>
          <a:p>
            <a:pPr lvl="1">
              <a:lnSpc>
                <a:spcPct val="150000"/>
              </a:lnSpc>
            </a:pPr>
            <a:r>
              <a:rPr lang="en-GB" altLang="en-US" sz="1600">
                <a:latin typeface="Open Sans" panose="020B0606030504020204" pitchFamily="34" charset="0"/>
                <a:cs typeface="Open Sans" panose="020B0606030504020204" pitchFamily="34" charset="0"/>
              </a:rPr>
              <a:t>Considering prospect of success at trial and balance of convenience must take into account consideration of public interest</a:t>
            </a:r>
          </a:p>
          <a:p>
            <a:pPr>
              <a:lnSpc>
                <a:spcPct val="150000"/>
              </a:lnSpc>
            </a:pPr>
            <a:endParaRPr lang="en-GB" altLang="en-US" sz="11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116818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Interim applications – procedure</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lnSpcReduction="10000"/>
          </a:bodyPr>
          <a:lstStyle/>
          <a:p>
            <a:pPr>
              <a:lnSpc>
                <a:spcPct val="150000"/>
              </a:lnSpc>
            </a:pPr>
            <a:r>
              <a:rPr lang="en-GB" altLang="en-US" sz="2600">
                <a:latin typeface="Open Sans" panose="020B0606030504020204" pitchFamily="34" charset="0"/>
                <a:cs typeface="Open Sans" panose="020B0606030504020204" pitchFamily="34" charset="0"/>
              </a:rPr>
              <a:t>Part 23 – application notice (N244) supported by evidence (witness statement) and draft order</a:t>
            </a:r>
          </a:p>
          <a:p>
            <a:pPr>
              <a:lnSpc>
                <a:spcPct val="150000"/>
              </a:lnSpc>
            </a:pPr>
            <a:r>
              <a:rPr lang="en-GB" altLang="en-US" sz="2600">
                <a:latin typeface="Open Sans" panose="020B0606030504020204" pitchFamily="34" charset="0"/>
                <a:cs typeface="Open Sans" panose="020B0606030504020204" pitchFamily="34" charset="0"/>
              </a:rPr>
              <a:t>Application notice and draft order must usually be served on other party</a:t>
            </a:r>
          </a:p>
          <a:p>
            <a:pPr>
              <a:lnSpc>
                <a:spcPct val="150000"/>
              </a:lnSpc>
            </a:pPr>
            <a:r>
              <a:rPr lang="en-GB" altLang="en-US" sz="2600">
                <a:latin typeface="Open Sans" panose="020B0606030504020204" pitchFamily="34" charset="0"/>
                <a:cs typeface="Open Sans" panose="020B0606030504020204" pitchFamily="34" charset="0"/>
              </a:rPr>
              <a:t>Be realistic about relief sought and whether </a:t>
            </a:r>
            <a:r>
              <a:rPr lang="en-GB" altLang="en-US" sz="2600" i="1">
                <a:latin typeface="Open Sans" panose="020B0606030504020204" pitchFamily="34" charset="0"/>
                <a:cs typeface="Open Sans" panose="020B0606030504020204" pitchFamily="34" charset="0"/>
              </a:rPr>
              <a:t>inter partes</a:t>
            </a:r>
            <a:r>
              <a:rPr lang="en-GB" altLang="en-US" sz="2600">
                <a:latin typeface="Open Sans" panose="020B0606030504020204" pitchFamily="34" charset="0"/>
                <a:cs typeface="Open Sans" panose="020B0606030504020204" pitchFamily="34" charset="0"/>
              </a:rPr>
              <a:t> hearing required</a:t>
            </a:r>
            <a:endParaRPr lang="en-GB" altLang="en-US" sz="2600" i="1">
              <a:latin typeface="Open Sans" panose="020B0606030504020204" pitchFamily="34" charset="0"/>
              <a:cs typeface="Open Sans" panose="020B0606030504020204" pitchFamily="34" charset="0"/>
            </a:endParaRPr>
          </a:p>
          <a:p>
            <a:pPr>
              <a:lnSpc>
                <a:spcPct val="150000"/>
              </a:lnSpc>
            </a:pPr>
            <a:r>
              <a:rPr lang="en-GB" altLang="en-US" sz="2600">
                <a:latin typeface="Open Sans" panose="020B0606030504020204" pitchFamily="34" charset="0"/>
                <a:cs typeface="Open Sans" panose="020B0606030504020204" pitchFamily="34" charset="0"/>
              </a:rPr>
              <a:t>If </a:t>
            </a:r>
            <a:r>
              <a:rPr lang="en-GB" altLang="en-US" sz="2600" i="1">
                <a:latin typeface="Open Sans" panose="020B0606030504020204" pitchFamily="34" charset="0"/>
                <a:cs typeface="Open Sans" panose="020B0606030504020204" pitchFamily="34" charset="0"/>
              </a:rPr>
              <a:t>inter partes</a:t>
            </a:r>
            <a:r>
              <a:rPr lang="en-GB" altLang="en-US" sz="2600">
                <a:latin typeface="Open Sans" panose="020B0606030504020204" pitchFamily="34" charset="0"/>
                <a:cs typeface="Open Sans" panose="020B0606030504020204" pitchFamily="34" charset="0"/>
              </a:rPr>
              <a:t> hearing required, skeleton argument should be produced at least 2 days before the hearing</a:t>
            </a: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2914622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Listing</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fontScale="77500" lnSpcReduction="20000"/>
          </a:bodyPr>
          <a:lstStyle/>
          <a:p>
            <a:pPr>
              <a:lnSpc>
                <a:spcPct val="150000"/>
              </a:lnSpc>
            </a:pPr>
            <a:r>
              <a:rPr lang="en-GB" altLang="en-US" sz="2600">
                <a:latin typeface="Open Sans" panose="020B0606030504020204"/>
                <a:cs typeface="Open Sans" panose="020B0606030504020204" pitchFamily="34" charset="0"/>
              </a:rPr>
              <a:t>Listing policy: </a:t>
            </a:r>
            <a:r>
              <a:rPr lang="en-GB" sz="2600" u="sng">
                <a:solidFill>
                  <a:srgbClr val="0000FF"/>
                </a:solidFill>
                <a:effectLst/>
                <a:latin typeface="Open Sans" panose="020B0606030504020204"/>
                <a:ea typeface="Times New Roman" panose="02020603050405020304" pitchFamily="18" charset="0"/>
                <a:hlinkClick r:id="rId2"/>
              </a:rPr>
              <a:t>http://www.justice.gov.uk/courts/rcj-rolls-building/administrative-court/listing-policy</a:t>
            </a:r>
            <a:endParaRPr lang="en-GB" altLang="en-US" sz="2600">
              <a:latin typeface="Open Sans" panose="020B0606030504020204"/>
              <a:cs typeface="Open Sans" panose="020B0606030504020204" pitchFamily="34" charset="0"/>
            </a:endParaRPr>
          </a:p>
          <a:p>
            <a:pPr>
              <a:lnSpc>
                <a:spcPct val="150000"/>
              </a:lnSpc>
            </a:pPr>
            <a:r>
              <a:rPr lang="en-GB" altLang="en-US" sz="2600">
                <a:latin typeface="Open Sans" panose="020B0606030504020204"/>
                <a:cs typeface="Open Sans" panose="020B0606030504020204" pitchFamily="34" charset="0"/>
              </a:rPr>
              <a:t>Covid-19 arrangements for remote hearings: </a:t>
            </a:r>
            <a:r>
              <a:rPr lang="en-GB" altLang="en-US" sz="2600">
                <a:latin typeface="Open Sans" panose="020B0606030504020204"/>
                <a:cs typeface="Open Sans" panose="020B0606030504020204" pitchFamily="34" charset="0"/>
                <a:hlinkClick r:id="rId3"/>
              </a:rPr>
              <a:t>https://assets.publishing.service.gov.uk/government/uploads/system/uploads/attachment_data/file/939155/RCJ_Administrative_Court_Information_for_Court_Users_30_Nov.pdf</a:t>
            </a:r>
            <a:endParaRPr lang="en-GB" altLang="en-US" sz="2600">
              <a:latin typeface="Open Sans" panose="020B0606030504020204"/>
              <a:cs typeface="Open Sans" panose="020B0606030504020204" pitchFamily="34" charset="0"/>
            </a:endParaRPr>
          </a:p>
          <a:p>
            <a:pPr>
              <a:lnSpc>
                <a:spcPct val="150000"/>
              </a:lnSpc>
            </a:pPr>
            <a:r>
              <a:rPr lang="en-GB" altLang="en-US" sz="2600">
                <a:latin typeface="Open Sans" panose="020B0606030504020204" pitchFamily="34" charset="0"/>
                <a:cs typeface="Open Sans" panose="020B0606030504020204" pitchFamily="34" charset="0"/>
              </a:rPr>
              <a:t>Court will normally contact parties before hearing to ascertain preferred mode of hearing; must inform court if cannot attend due to illness/self-isolation</a:t>
            </a:r>
          </a:p>
          <a:p>
            <a:pPr>
              <a:lnSpc>
                <a:spcPct val="150000"/>
              </a:lnSpc>
            </a:pPr>
            <a:r>
              <a:rPr lang="en-GB" altLang="en-US" sz="2600">
                <a:latin typeface="Open Sans" panose="020B0606030504020204" pitchFamily="34" charset="0"/>
                <a:cs typeface="Open Sans" panose="020B0606030504020204" pitchFamily="34" charset="0"/>
              </a:rPr>
              <a:t>Daily cause lists at </a:t>
            </a:r>
            <a:r>
              <a:rPr lang="en-GB" altLang="en-US" sz="2600">
                <a:latin typeface="Open Sans" panose="020B0606030504020204" pitchFamily="34" charset="0"/>
                <a:cs typeface="Open Sans" panose="020B0606030504020204" pitchFamily="34" charset="0"/>
                <a:hlinkClick r:id="rId4"/>
              </a:rPr>
              <a:t>https://www.gov.uk/government/publications/administrative-court-daily-cause-lists</a:t>
            </a:r>
            <a:r>
              <a:rPr lang="en-GB" altLang="en-US" sz="2600">
                <a:latin typeface="Open Sans" panose="020B0606030504020204" pitchFamily="34" charset="0"/>
                <a:cs typeface="Open Sans" panose="020B0606030504020204" pitchFamily="34" charset="0"/>
              </a:rPr>
              <a:t> (updated around 3pm daily)</a:t>
            </a:r>
          </a:p>
          <a:p>
            <a:pPr>
              <a:lnSpc>
                <a:spcPct val="150000"/>
              </a:lnSpc>
            </a:pPr>
            <a:r>
              <a:rPr lang="en-GB" altLang="en-US" sz="2600">
                <a:latin typeface="Open Sans" panose="020B0606030504020204" pitchFamily="34" charset="0"/>
                <a:cs typeface="Open Sans" panose="020B0606030504020204" pitchFamily="34" charset="0"/>
              </a:rPr>
              <a:t>Parties must be realistic about (and attempt to agree) time estimates and running order. Do not forget reading time!</a:t>
            </a: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1110091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Settlement and withdrawal</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fontScale="70000" lnSpcReduction="20000"/>
          </a:bodyPr>
          <a:lstStyle/>
          <a:p>
            <a:pPr>
              <a:lnSpc>
                <a:spcPct val="150000"/>
              </a:lnSpc>
            </a:pPr>
            <a:r>
              <a:rPr lang="en-GB" altLang="en-US" sz="2600">
                <a:latin typeface="Open Sans" panose="020B0606030504020204" pitchFamily="34" charset="0"/>
                <a:cs typeface="Open Sans" panose="020B0606030504020204" pitchFamily="34" charset="0"/>
              </a:rPr>
              <a:t>Duty on parties to consider settlement throughout the case</a:t>
            </a:r>
          </a:p>
          <a:p>
            <a:pPr>
              <a:lnSpc>
                <a:spcPct val="150000"/>
              </a:lnSpc>
            </a:pPr>
            <a:r>
              <a:rPr lang="en-GB" altLang="en-US" sz="2600">
                <a:latin typeface="Open Sans" panose="020B0606030504020204" pitchFamily="34" charset="0"/>
                <a:cs typeface="Open Sans" panose="020B0606030504020204" pitchFamily="34" charset="0"/>
              </a:rPr>
              <a:t>Unreasonable failure to mediate may sound in costs</a:t>
            </a:r>
          </a:p>
          <a:p>
            <a:pPr>
              <a:lnSpc>
                <a:spcPct val="150000"/>
              </a:lnSpc>
            </a:pPr>
            <a:r>
              <a:rPr lang="en-GB" altLang="en-US" sz="2600">
                <a:latin typeface="Open Sans" panose="020B0606030504020204" pitchFamily="34" charset="0"/>
                <a:cs typeface="Open Sans" panose="020B0606030504020204" pitchFamily="34" charset="0"/>
              </a:rPr>
              <a:t>Where settlement reached, parties must file a draft consent order which requires application and fee (ACG 22.4)</a:t>
            </a:r>
          </a:p>
          <a:p>
            <a:pPr lvl="1">
              <a:lnSpc>
                <a:spcPct val="150000"/>
              </a:lnSpc>
            </a:pPr>
            <a:r>
              <a:rPr lang="en-GB" altLang="en-US" sz="2100">
                <a:latin typeface="Open Sans" panose="020B0606030504020204" pitchFamily="34" charset="0"/>
                <a:cs typeface="Open Sans" panose="020B0606030504020204" pitchFamily="34" charset="0"/>
              </a:rPr>
              <a:t>Where agreement that court should do a judicial act e.g. quashing decision, then parties must agree a statement of reasons why that order is merited</a:t>
            </a:r>
          </a:p>
          <a:p>
            <a:pPr>
              <a:lnSpc>
                <a:spcPct val="150000"/>
              </a:lnSpc>
            </a:pPr>
            <a:r>
              <a:rPr lang="en-GB" altLang="en-US" sz="2600">
                <a:latin typeface="Open Sans" panose="020B0606030504020204" pitchFamily="34" charset="0"/>
                <a:cs typeface="Open Sans" panose="020B0606030504020204" pitchFamily="34" charset="0"/>
              </a:rPr>
              <a:t>Where not possible to agree how costs should be determined, may provide for written submissions on the issue of costs</a:t>
            </a:r>
          </a:p>
          <a:p>
            <a:pPr>
              <a:lnSpc>
                <a:spcPct val="150000"/>
              </a:lnSpc>
            </a:pPr>
            <a:r>
              <a:rPr lang="en-GB" altLang="en-US" sz="2600">
                <a:latin typeface="Open Sans" panose="020B0606030504020204" pitchFamily="34" charset="0"/>
                <a:cs typeface="Open Sans" panose="020B0606030504020204" pitchFamily="34" charset="0"/>
              </a:rPr>
              <a:t>Settlement on behalf of child or protected party requires court approval (ACG 23.5 and CPR 21)</a:t>
            </a:r>
          </a:p>
          <a:p>
            <a:pPr>
              <a:lnSpc>
                <a:spcPct val="150000"/>
              </a:lnSpc>
            </a:pPr>
            <a:r>
              <a:rPr lang="en-GB" altLang="en-US" sz="2600">
                <a:latin typeface="Open Sans" panose="020B0606030504020204" pitchFamily="34" charset="0"/>
                <a:cs typeface="Open Sans" panose="020B0606030504020204" pitchFamily="34" charset="0"/>
              </a:rPr>
              <a:t>Must inform the court promptly if case likely to settle</a:t>
            </a:r>
          </a:p>
          <a:p>
            <a:pPr>
              <a:lnSpc>
                <a:spcPct val="150000"/>
              </a:lnSpc>
            </a:pPr>
            <a:r>
              <a:rPr lang="en-GB" altLang="en-US" sz="2600">
                <a:latin typeface="Open Sans" panose="020B0606030504020204" pitchFamily="34" charset="0"/>
                <a:cs typeface="Open Sans" panose="020B0606030504020204" pitchFamily="34" charset="0"/>
              </a:rPr>
              <a:t>Claim may be withdrawn/discontinued at any time, but C must pay D’s costs unless court orders otherwise. Withdrawal in UT JR requires permission of the Tribunal</a:t>
            </a: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202064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a:xfrm>
            <a:off x="609600" y="274638"/>
            <a:ext cx="10972800" cy="982662"/>
          </a:xfrm>
        </p:spPr>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Preparation for the hearing - bundles</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371600"/>
            <a:ext cx="10972800" cy="4883728"/>
          </a:xfrm>
        </p:spPr>
        <p:txBody>
          <a:bodyPr wrap="square" numCol="1" anchor="t" anchorCtr="0" compatLnSpc="1">
            <a:prstTxWarp prst="textNoShape">
              <a:avLst/>
            </a:prstTxWarp>
            <a:normAutofit fontScale="77500" lnSpcReduction="20000"/>
          </a:bodyPr>
          <a:lstStyle/>
          <a:p>
            <a:pPr>
              <a:lnSpc>
                <a:spcPct val="150000"/>
              </a:lnSpc>
            </a:pPr>
            <a:r>
              <a:rPr lang="en-GB" altLang="en-US" sz="2600">
                <a:latin typeface="Open Sans" panose="020B0606030504020204" pitchFamily="34" charset="0"/>
                <a:cs typeface="Open Sans" panose="020B0606030504020204" pitchFamily="34" charset="0"/>
              </a:rPr>
              <a:t>PD54A.16, ACG 18</a:t>
            </a:r>
          </a:p>
          <a:p>
            <a:pPr>
              <a:lnSpc>
                <a:spcPct val="150000"/>
              </a:lnSpc>
            </a:pPr>
            <a:r>
              <a:rPr lang="en-GB" altLang="en-US" sz="2600">
                <a:latin typeface="Open Sans" panose="020B0606030504020204" pitchFamily="34" charset="0"/>
                <a:cs typeface="Open Sans" panose="020B0606030504020204" pitchFamily="34" charset="0"/>
              </a:rPr>
              <a:t>Must be lodged at same time as skeleton argument (or earlier if directed by Court)</a:t>
            </a:r>
          </a:p>
          <a:p>
            <a:pPr>
              <a:lnSpc>
                <a:spcPct val="150000"/>
              </a:lnSpc>
            </a:pPr>
            <a:r>
              <a:rPr lang="en-GB" altLang="en-US" sz="2600">
                <a:latin typeface="Open Sans" panose="020B0606030504020204" pitchFamily="34" charset="0"/>
                <a:cs typeface="Open Sans" panose="020B0606030504020204" pitchFamily="34" charset="0"/>
              </a:rPr>
              <a:t>Until further order must be in electronic form not exceeding 20MB, hyperlinked and comply with guidance at </a:t>
            </a:r>
            <a:r>
              <a:rPr lang="en-GB" altLang="en-US" sz="2600">
                <a:latin typeface="Open Sans" panose="020B0606030504020204" pitchFamily="34" charset="0"/>
                <a:cs typeface="Open Sans" panose="020B0606030504020204" pitchFamily="34" charset="0"/>
                <a:hlinkClick r:id="rId2"/>
              </a:rPr>
              <a:t>https://assets.publishing.service.gov.uk/government/uploads/system/uploads/attachment_data/file/939155/RCJ_Administrative_Court_Information_for_Court_Users_30_Nov.pdf</a:t>
            </a:r>
            <a:endParaRPr lang="en-GB" altLang="en-US" sz="2600">
              <a:latin typeface="Open Sans" panose="020B0606030504020204" pitchFamily="34" charset="0"/>
              <a:cs typeface="Open Sans" panose="020B0606030504020204" pitchFamily="34" charset="0"/>
            </a:endParaRPr>
          </a:p>
          <a:p>
            <a:pPr>
              <a:lnSpc>
                <a:spcPct val="150000"/>
              </a:lnSpc>
            </a:pPr>
            <a:r>
              <a:rPr lang="en-GB" altLang="en-US" sz="2600">
                <a:latin typeface="Open Sans" panose="020B0606030504020204" pitchFamily="34" charset="0"/>
                <a:cs typeface="Open Sans" panose="020B0606030504020204" pitchFamily="34" charset="0"/>
              </a:rPr>
              <a:t>Must be in chronological order, be paginated sequentially and indexed, and double-sided</a:t>
            </a:r>
          </a:p>
          <a:p>
            <a:pPr>
              <a:lnSpc>
                <a:spcPct val="150000"/>
              </a:lnSpc>
            </a:pPr>
            <a:r>
              <a:rPr lang="en-GB" altLang="en-US" sz="2600">
                <a:latin typeface="Open Sans" panose="020B0606030504020204" pitchFamily="34" charset="0"/>
                <a:cs typeface="Open Sans" panose="020B0606030504020204" pitchFamily="34" charset="0"/>
              </a:rPr>
              <a:t>If &gt;500 pages consider core + supplementary bundle</a:t>
            </a:r>
          </a:p>
          <a:p>
            <a:pPr>
              <a:lnSpc>
                <a:spcPct val="150000"/>
              </a:lnSpc>
            </a:pPr>
            <a:r>
              <a:rPr lang="en-GB" altLang="en-US" sz="2600">
                <a:latin typeface="Open Sans" panose="020B0606030504020204" pitchFamily="34" charset="0"/>
                <a:cs typeface="Open Sans" panose="020B0606030504020204" pitchFamily="34" charset="0"/>
              </a:rPr>
              <a:t>Also need an agreed authorities bundle – limit it to authorities which are really necessary (see ACG – 10 authorities)</a:t>
            </a: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556248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normAutofit fontScale="90000"/>
          </a:bodyPr>
          <a:lstStyle/>
          <a:p>
            <a:pPr algn="l"/>
            <a:r>
              <a:rPr lang="en-GB" altLang="en-US" sz="4000" b="1">
                <a:solidFill>
                  <a:srgbClr val="D22A2D"/>
                </a:solidFill>
                <a:latin typeface="Open Sans" panose="020B0606030504020204" pitchFamily="34" charset="0"/>
                <a:cs typeface="Open Sans" panose="020B0606030504020204" pitchFamily="34" charset="0"/>
              </a:rPr>
              <a:t>Preparation for the hearing – skeleton arguments</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5008418"/>
          </a:xfrm>
        </p:spPr>
        <p:txBody>
          <a:bodyPr wrap="square" numCol="1" anchor="t" anchorCtr="0" compatLnSpc="1">
            <a:prstTxWarp prst="textNoShape">
              <a:avLst/>
            </a:prstTxWarp>
            <a:normAutofit fontScale="70000" lnSpcReduction="20000"/>
          </a:bodyPr>
          <a:lstStyle/>
          <a:p>
            <a:pPr>
              <a:lnSpc>
                <a:spcPct val="150000"/>
              </a:lnSpc>
            </a:pPr>
            <a:r>
              <a:rPr lang="en-GB" altLang="en-US" sz="2600">
                <a:latin typeface="Open Sans" panose="020B0606030504020204" pitchFamily="34" charset="0"/>
                <a:cs typeface="Open Sans" panose="020B0606030504020204" pitchFamily="34" charset="0"/>
              </a:rPr>
              <a:t>CPR PD 54A: C skeleton 21 </a:t>
            </a:r>
            <a:r>
              <a:rPr lang="en-GB" altLang="en-US" sz="2600" u="sng">
                <a:latin typeface="Open Sans" panose="020B0606030504020204" pitchFamily="34" charset="0"/>
                <a:cs typeface="Open Sans" panose="020B0606030504020204" pitchFamily="34" charset="0"/>
              </a:rPr>
              <a:t>working</a:t>
            </a:r>
            <a:r>
              <a:rPr lang="en-GB" altLang="en-US" sz="2600">
                <a:latin typeface="Open Sans" panose="020B0606030504020204" pitchFamily="34" charset="0"/>
                <a:cs typeface="Open Sans" panose="020B0606030504020204" pitchFamily="34" charset="0"/>
              </a:rPr>
              <a:t> days before hearing, D 14 </a:t>
            </a:r>
            <a:r>
              <a:rPr lang="en-GB" altLang="en-US" sz="2600" u="sng">
                <a:latin typeface="Open Sans" panose="020B0606030504020204" pitchFamily="34" charset="0"/>
                <a:cs typeface="Open Sans" panose="020B0606030504020204" pitchFamily="34" charset="0"/>
              </a:rPr>
              <a:t>working</a:t>
            </a:r>
            <a:r>
              <a:rPr lang="en-GB" altLang="en-US" sz="2600">
                <a:latin typeface="Open Sans" panose="020B0606030504020204" pitchFamily="34" charset="0"/>
                <a:cs typeface="Open Sans" panose="020B0606030504020204" pitchFamily="34" charset="0"/>
              </a:rPr>
              <a:t> days. Must contain:</a:t>
            </a:r>
          </a:p>
          <a:p>
            <a:pPr lvl="1">
              <a:lnSpc>
                <a:spcPct val="150000"/>
              </a:lnSpc>
            </a:pPr>
            <a:r>
              <a:rPr lang="en-GB" altLang="en-US" sz="2100">
                <a:latin typeface="Open Sans" panose="020B0606030504020204" pitchFamily="34" charset="0"/>
                <a:cs typeface="Open Sans" panose="020B0606030504020204" pitchFamily="34" charset="0"/>
              </a:rPr>
              <a:t>Time estimate for hearing</a:t>
            </a:r>
          </a:p>
          <a:p>
            <a:pPr lvl="1">
              <a:lnSpc>
                <a:spcPct val="150000"/>
              </a:lnSpc>
            </a:pPr>
            <a:r>
              <a:rPr lang="en-GB" altLang="en-US" sz="2100">
                <a:latin typeface="Open Sans" panose="020B0606030504020204" pitchFamily="34" charset="0"/>
                <a:cs typeface="Open Sans" panose="020B0606030504020204" pitchFamily="34" charset="0"/>
              </a:rPr>
              <a:t>List of issues</a:t>
            </a:r>
          </a:p>
          <a:p>
            <a:pPr lvl="1">
              <a:lnSpc>
                <a:spcPct val="150000"/>
              </a:lnSpc>
            </a:pPr>
            <a:r>
              <a:rPr lang="en-GB" altLang="en-US" sz="2100">
                <a:latin typeface="Open Sans" panose="020B0606030504020204" pitchFamily="34" charset="0"/>
                <a:cs typeface="Open Sans" panose="020B0606030504020204" pitchFamily="34" charset="0"/>
              </a:rPr>
              <a:t>Chronology of events</a:t>
            </a:r>
          </a:p>
          <a:p>
            <a:pPr lvl="1">
              <a:lnSpc>
                <a:spcPct val="150000"/>
              </a:lnSpc>
            </a:pPr>
            <a:r>
              <a:rPr lang="en-GB" altLang="en-US" sz="2100">
                <a:latin typeface="Open Sans" panose="020B0606030504020204" pitchFamily="34" charset="0"/>
                <a:cs typeface="Open Sans" panose="020B0606030504020204" pitchFamily="34" charset="0"/>
              </a:rPr>
              <a:t>Essential reading list and time estimate</a:t>
            </a:r>
          </a:p>
          <a:p>
            <a:pPr lvl="1">
              <a:lnSpc>
                <a:spcPct val="150000"/>
              </a:lnSpc>
            </a:pPr>
            <a:r>
              <a:rPr lang="en-GB" altLang="en-US" sz="2100">
                <a:latin typeface="Open Sans" panose="020B0606030504020204" pitchFamily="34" charset="0"/>
                <a:cs typeface="Open Sans" panose="020B0606030504020204" pitchFamily="34" charset="0"/>
              </a:rPr>
              <a:t>List of persons referred to</a:t>
            </a:r>
          </a:p>
          <a:p>
            <a:pPr>
              <a:lnSpc>
                <a:spcPct val="150000"/>
              </a:lnSpc>
            </a:pPr>
            <a:r>
              <a:rPr lang="en-GB" altLang="en-US" sz="2600">
                <a:latin typeface="Open Sans" panose="020B0606030504020204" pitchFamily="34" charset="0"/>
                <a:cs typeface="Open Sans" panose="020B0606030504020204" pitchFamily="34" charset="0"/>
              </a:rPr>
              <a:t>Must be concise – see comments in </a:t>
            </a:r>
            <a:r>
              <a:rPr lang="en-GB" altLang="en-US" sz="2600" i="1">
                <a:latin typeface="Open Sans" panose="020B0606030504020204" pitchFamily="34" charset="0"/>
                <a:cs typeface="Open Sans" panose="020B0606030504020204" pitchFamily="34" charset="0"/>
              </a:rPr>
              <a:t>Dolan</a:t>
            </a:r>
            <a:r>
              <a:rPr lang="en-GB" altLang="en-US" sz="2600">
                <a:latin typeface="Open Sans" panose="020B0606030504020204" pitchFamily="34" charset="0"/>
                <a:cs typeface="Open Sans" panose="020B0606030504020204" pitchFamily="34" charset="0"/>
              </a:rPr>
              <a:t> at [119-120] about documents which “conceal rather than illuminate the essence of the case being advanced”</a:t>
            </a:r>
          </a:p>
          <a:p>
            <a:pPr>
              <a:lnSpc>
                <a:spcPct val="150000"/>
              </a:lnSpc>
            </a:pPr>
            <a:r>
              <a:rPr lang="en-GB" altLang="en-US" sz="2600">
                <a:latin typeface="Open Sans" panose="020B0606030504020204" pitchFamily="34" charset="0"/>
                <a:cs typeface="Open Sans" panose="020B0606030504020204" pitchFamily="34" charset="0"/>
              </a:rPr>
              <a:t>Should always be referenced to hearing bundle</a:t>
            </a:r>
          </a:p>
          <a:p>
            <a:pPr>
              <a:lnSpc>
                <a:spcPct val="150000"/>
              </a:lnSpc>
            </a:pPr>
            <a:r>
              <a:rPr lang="en-GB" altLang="en-US" sz="2600">
                <a:latin typeface="Open Sans" panose="020B0606030504020204" pitchFamily="34" charset="0"/>
                <a:cs typeface="Open Sans" panose="020B0606030504020204" pitchFamily="34" charset="0"/>
              </a:rPr>
              <a:t>Citation of authorities should follow Practice Direction [2001] 1 WLR 1001: avoid lengthy quotes from cases or statutes</a:t>
            </a:r>
          </a:p>
          <a:p>
            <a:pPr>
              <a:lnSpc>
                <a:spcPct val="150000"/>
              </a:lnSpc>
            </a:pPr>
            <a:r>
              <a:rPr lang="en-GB" altLang="en-US" sz="2600">
                <a:latin typeface="Open Sans" panose="020B0606030504020204" pitchFamily="34" charset="0"/>
                <a:cs typeface="Open Sans" panose="020B0606030504020204" pitchFamily="34" charset="0"/>
              </a:rPr>
              <a:t>Consider whether to pursue all grounds of claim and make it clear if ground is not pursued</a:t>
            </a:r>
          </a:p>
          <a:p>
            <a:pPr>
              <a:lnSpc>
                <a:spcPct val="150000"/>
              </a:lnSpc>
            </a:pPr>
            <a:r>
              <a:rPr lang="en-GB" altLang="en-US" sz="2600">
                <a:latin typeface="Open Sans" panose="020B0606030504020204" pitchFamily="34" charset="0"/>
                <a:cs typeface="Open Sans" panose="020B0606030504020204" pitchFamily="34" charset="0"/>
              </a:rPr>
              <a:t>Focus on decision challenged and relief sought</a:t>
            </a: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422250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normAutofit/>
          </a:bodyPr>
          <a:lstStyle/>
          <a:p>
            <a:pPr algn="l"/>
            <a:r>
              <a:rPr lang="en-GB" altLang="en-US" sz="4000" b="1">
                <a:solidFill>
                  <a:srgbClr val="D22A2D"/>
                </a:solidFill>
                <a:latin typeface="Open Sans" panose="020B0606030504020204" pitchFamily="34" charset="0"/>
                <a:cs typeface="Open Sans" panose="020B0606030504020204" pitchFamily="34" charset="0"/>
              </a:rPr>
              <a:t>The hearing</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5008418"/>
          </a:xfrm>
        </p:spPr>
        <p:txBody>
          <a:bodyPr wrap="square" numCol="1" anchor="t" anchorCtr="0" compatLnSpc="1">
            <a:prstTxWarp prst="textNoShape">
              <a:avLst/>
            </a:prstTxWarp>
            <a:normAutofit fontScale="92500" lnSpcReduction="20000"/>
          </a:bodyPr>
          <a:lstStyle/>
          <a:p>
            <a:pPr>
              <a:lnSpc>
                <a:spcPct val="150000"/>
              </a:lnSpc>
            </a:pPr>
            <a:r>
              <a:rPr lang="en-GB" altLang="en-US" sz="2100">
                <a:latin typeface="Open Sans" panose="020B0606030504020204" pitchFamily="34" charset="0"/>
                <a:cs typeface="Open Sans" panose="020B0606030504020204" pitchFamily="34" charset="0"/>
              </a:rPr>
              <a:t>Single judge or Divisional Court (Court of Appeal judge + 1 or 2 High Court judges)</a:t>
            </a:r>
          </a:p>
          <a:p>
            <a:pPr>
              <a:lnSpc>
                <a:spcPct val="150000"/>
              </a:lnSpc>
            </a:pPr>
            <a:r>
              <a:rPr lang="en-GB" altLang="en-US" sz="2100">
                <a:latin typeface="Open Sans" panose="020B0606030504020204" pitchFamily="34" charset="0"/>
                <a:cs typeface="Open Sans" panose="020B0606030504020204" pitchFamily="34" charset="0"/>
              </a:rPr>
              <a:t>Not normally listed before judge who refused permission but if so then can be basis for recusal application: </a:t>
            </a:r>
            <a:r>
              <a:rPr lang="en-GB" altLang="en-US" sz="2100" i="1">
                <a:latin typeface="Open Sans" panose="020B0606030504020204" pitchFamily="34" charset="0"/>
                <a:cs typeface="Open Sans" panose="020B0606030504020204" pitchFamily="34" charset="0"/>
              </a:rPr>
              <a:t>R (Mohammed) v Special Adjudicator</a:t>
            </a:r>
            <a:r>
              <a:rPr lang="en-GB" altLang="en-US" sz="2100">
                <a:latin typeface="Open Sans" panose="020B0606030504020204" pitchFamily="34" charset="0"/>
                <a:cs typeface="Open Sans" panose="020B0606030504020204" pitchFamily="34" charset="0"/>
              </a:rPr>
              <a:t> [2002] EWHC 2496 (Admin), </a:t>
            </a:r>
            <a:r>
              <a:rPr lang="en-GB" altLang="en-US" sz="2100" i="1">
                <a:latin typeface="Open Sans" panose="020B0606030504020204" pitchFamily="34" charset="0"/>
                <a:cs typeface="Open Sans" panose="020B0606030504020204" pitchFamily="34" charset="0"/>
              </a:rPr>
              <a:t>Sengupta v Holmes</a:t>
            </a:r>
            <a:r>
              <a:rPr lang="en-GB" altLang="en-US" sz="2100">
                <a:latin typeface="Open Sans" panose="020B0606030504020204" pitchFamily="34" charset="0"/>
                <a:cs typeface="Open Sans" panose="020B0606030504020204" pitchFamily="34" charset="0"/>
              </a:rPr>
              <a:t> [2002] EWCA Civ 1104</a:t>
            </a:r>
          </a:p>
          <a:p>
            <a:pPr>
              <a:lnSpc>
                <a:spcPct val="150000"/>
              </a:lnSpc>
            </a:pPr>
            <a:r>
              <a:rPr lang="en-GB" altLang="en-US" sz="2100">
                <a:latin typeface="Open Sans" panose="020B0606030504020204" pitchFamily="34" charset="0"/>
                <a:cs typeface="Open Sans" panose="020B0606030504020204" pitchFamily="34" charset="0"/>
              </a:rPr>
              <a:t>Manage the court’s time carefully, and alert judge to any potential delay as soon as possible</a:t>
            </a:r>
          </a:p>
          <a:p>
            <a:pPr>
              <a:lnSpc>
                <a:spcPct val="150000"/>
              </a:lnSpc>
            </a:pPr>
            <a:r>
              <a:rPr lang="en-GB" altLang="en-US" sz="2100">
                <a:latin typeface="Open Sans" panose="020B0606030504020204" pitchFamily="34" charset="0"/>
                <a:cs typeface="Open Sans" panose="020B0606030504020204" pitchFamily="34" charset="0"/>
              </a:rPr>
              <a:t>Judgment may be given at hearing but will normally be reserved. Draft judgment is sent to parties so that they can submit list of corrections/errors. Draft judgment is confidential and must not be disclosed in advance of handdown</a:t>
            </a:r>
          </a:p>
          <a:p>
            <a:pPr>
              <a:lnSpc>
                <a:spcPct val="150000"/>
              </a:lnSpc>
            </a:pPr>
            <a:r>
              <a:rPr lang="en-GB" altLang="en-US" sz="2100">
                <a:latin typeface="Open Sans" panose="020B0606030504020204" pitchFamily="34" charset="0"/>
                <a:cs typeface="Open Sans" panose="020B0606030504020204" pitchFamily="34" charset="0"/>
              </a:rPr>
              <a:t>Counsel normally expected to agree a draft order reflecting the judgment</a:t>
            </a:r>
          </a:p>
          <a:p>
            <a:pPr>
              <a:lnSpc>
                <a:spcPct val="150000"/>
              </a:lnSpc>
            </a:pPr>
            <a:r>
              <a:rPr lang="en-GB" altLang="en-US" sz="2100">
                <a:latin typeface="Open Sans" panose="020B0606030504020204" pitchFamily="34" charset="0"/>
                <a:cs typeface="Open Sans" panose="020B0606030504020204" pitchFamily="34" charset="0"/>
              </a:rPr>
              <a:t>Where damages sought, may be determined by court or case may be transferred for determination of quantum – make it clear in skeleton argument whether court is expected to address damages or only liability</a:t>
            </a: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1543264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a:xfrm>
            <a:off x="609600" y="173182"/>
            <a:ext cx="10972800" cy="1143000"/>
          </a:xfrm>
        </p:spPr>
        <p:txBody>
          <a:bodyPr wrap="square" numCol="1" anchorCtr="0" compatLnSpc="1">
            <a:prstTxWarp prst="textNoShape">
              <a:avLst/>
            </a:prstTxWarp>
            <a:normAutofit/>
          </a:bodyPr>
          <a:lstStyle/>
          <a:p>
            <a:pPr algn="l"/>
            <a:r>
              <a:rPr lang="en-GB" altLang="en-US" sz="4000" b="1">
                <a:solidFill>
                  <a:srgbClr val="D22A2D"/>
                </a:solidFill>
                <a:latin typeface="Open Sans" panose="020B0606030504020204" pitchFamily="34" charset="0"/>
                <a:cs typeface="Open Sans" panose="020B0606030504020204" pitchFamily="34" charset="0"/>
              </a:rPr>
              <a:t>Appeals</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5008418"/>
          </a:xfrm>
        </p:spPr>
        <p:txBody>
          <a:bodyPr wrap="square" numCol="1" anchor="t" anchorCtr="0" compatLnSpc="1">
            <a:prstTxWarp prst="textNoShape">
              <a:avLst/>
            </a:prstTxWarp>
            <a:normAutofit/>
          </a:bodyPr>
          <a:lstStyle/>
          <a:p>
            <a:pPr>
              <a:lnSpc>
                <a:spcPct val="150000"/>
              </a:lnSpc>
            </a:pPr>
            <a:r>
              <a:rPr lang="en-GB" altLang="en-US" sz="2100">
                <a:latin typeface="Open Sans" panose="020B0606030504020204" pitchFamily="34" charset="0"/>
                <a:cs typeface="Open Sans" panose="020B0606030504020204" pitchFamily="34" charset="0"/>
              </a:rPr>
              <a:t>Court of Appeal – not necessary to seek permission from the lower court but usual to do so at hand-down of judgment</a:t>
            </a:r>
          </a:p>
          <a:p>
            <a:pPr>
              <a:lnSpc>
                <a:spcPct val="150000"/>
              </a:lnSpc>
            </a:pPr>
            <a:r>
              <a:rPr lang="en-GB" altLang="en-US" sz="2100">
                <a:latin typeface="Open Sans" panose="020B0606030504020204" pitchFamily="34" charset="0"/>
                <a:cs typeface="Open Sans" panose="020B0606030504020204" pitchFamily="34" charset="0"/>
              </a:rPr>
              <a:t>Permission only granted if (i) real prospect of success or (ii) some other compelling reason why the appeal should be heard</a:t>
            </a:r>
          </a:p>
          <a:p>
            <a:pPr>
              <a:lnSpc>
                <a:spcPct val="150000"/>
              </a:lnSpc>
            </a:pPr>
            <a:r>
              <a:rPr lang="en-GB" altLang="en-US" sz="2100">
                <a:latin typeface="Open Sans" panose="020B0606030504020204" pitchFamily="34" charset="0"/>
                <a:cs typeface="Open Sans" panose="020B0606030504020204" pitchFamily="34" charset="0"/>
              </a:rPr>
              <a:t>21 day time limit runs from date on which decision given, not date when order sealed – can be extended by Administrative Court whether or not permission granted, if application made within 21 day period</a:t>
            </a:r>
          </a:p>
          <a:p>
            <a:pPr>
              <a:lnSpc>
                <a:spcPct val="150000"/>
              </a:lnSpc>
            </a:pPr>
            <a:r>
              <a:rPr lang="en-GB" altLang="en-US" sz="2100">
                <a:latin typeface="Open Sans" panose="020B0606030504020204" pitchFamily="34" charset="0"/>
                <a:cs typeface="Open Sans" panose="020B0606030504020204" pitchFamily="34" charset="0"/>
              </a:rPr>
              <a:t>Application to Court of Appeal on N161 and must be accompanied by grounds AND skeleton argument in support</a:t>
            </a: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2034465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a:xfrm>
            <a:off x="609600" y="173182"/>
            <a:ext cx="10972800" cy="1143000"/>
          </a:xfrm>
        </p:spPr>
        <p:txBody>
          <a:bodyPr wrap="square" numCol="1" anchorCtr="0" compatLnSpc="1">
            <a:prstTxWarp prst="textNoShape">
              <a:avLst/>
            </a:prstTxWarp>
            <a:normAutofit/>
          </a:bodyPr>
          <a:lstStyle/>
          <a:p>
            <a:pPr algn="l"/>
            <a:r>
              <a:rPr lang="en-GB" altLang="en-US" sz="4000" b="1">
                <a:solidFill>
                  <a:srgbClr val="D22A2D"/>
                </a:solidFill>
                <a:latin typeface="Open Sans" panose="020B0606030504020204" pitchFamily="34" charset="0"/>
                <a:cs typeface="Open Sans" panose="020B0606030504020204" pitchFamily="34" charset="0"/>
              </a:rPr>
              <a:t>Costs</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5008418"/>
          </a:xfrm>
        </p:spPr>
        <p:txBody>
          <a:bodyPr wrap="square" numCol="1" anchor="t" anchorCtr="0" compatLnSpc="1">
            <a:prstTxWarp prst="textNoShape">
              <a:avLst/>
            </a:prstTxWarp>
            <a:normAutofit lnSpcReduction="10000"/>
          </a:bodyPr>
          <a:lstStyle/>
          <a:p>
            <a:pPr>
              <a:lnSpc>
                <a:spcPct val="150000"/>
              </a:lnSpc>
            </a:pPr>
            <a:r>
              <a:rPr lang="en-GB" altLang="en-US" sz="2100">
                <a:latin typeface="Open Sans" panose="020B0606030504020204" pitchFamily="34" charset="0"/>
                <a:cs typeface="Open Sans" panose="020B0606030504020204" pitchFamily="34" charset="0"/>
              </a:rPr>
              <a:t>Costs in judicial review dealt with within normal CPR framework applicable to private parties (CPR 44)</a:t>
            </a:r>
          </a:p>
          <a:p>
            <a:pPr>
              <a:lnSpc>
                <a:spcPct val="150000"/>
              </a:lnSpc>
            </a:pPr>
            <a:r>
              <a:rPr lang="en-GB" altLang="en-US" sz="2100">
                <a:latin typeface="Open Sans" panose="020B0606030504020204" pitchFamily="34" charset="0"/>
                <a:cs typeface="Open Sans" panose="020B0606030504020204" pitchFamily="34" charset="0"/>
              </a:rPr>
              <a:t>Summary assessment, especially if case lasts &lt;1 day: schedule of costs must be served no later than 24 hours before the hearing</a:t>
            </a:r>
          </a:p>
          <a:p>
            <a:pPr>
              <a:lnSpc>
                <a:spcPct val="150000"/>
              </a:lnSpc>
            </a:pPr>
            <a:r>
              <a:rPr lang="en-GB" altLang="en-US" sz="2100">
                <a:latin typeface="Open Sans" panose="020B0606030504020204" pitchFamily="34" charset="0"/>
                <a:cs typeface="Open Sans" panose="020B0606030504020204" pitchFamily="34" charset="0"/>
              </a:rPr>
              <a:t>Costs in the discretion of the court – general rule is costs follow event, but court may depart where:</a:t>
            </a:r>
          </a:p>
          <a:p>
            <a:pPr lvl="1">
              <a:lnSpc>
                <a:spcPct val="150000"/>
              </a:lnSpc>
            </a:pPr>
            <a:r>
              <a:rPr lang="en-GB" altLang="en-US" sz="1600">
                <a:latin typeface="Open Sans" panose="020B0606030504020204" pitchFamily="34" charset="0"/>
                <a:cs typeface="Open Sans" panose="020B0606030504020204" pitchFamily="34" charset="0"/>
              </a:rPr>
              <a:t>Public interest litigation – issue of genuine public importance (but see more recent development of CCOs)</a:t>
            </a:r>
          </a:p>
          <a:p>
            <a:pPr lvl="1">
              <a:lnSpc>
                <a:spcPct val="150000"/>
              </a:lnSpc>
            </a:pPr>
            <a:r>
              <a:rPr lang="en-GB" altLang="en-US" sz="1600">
                <a:latin typeface="Open Sans" panose="020B0606030504020204" pitchFamily="34" charset="0"/>
                <a:cs typeface="Open Sans" panose="020B0606030504020204" pitchFamily="34" charset="0"/>
              </a:rPr>
              <a:t>Judicial resolution of issues was the only means of resolving the question</a:t>
            </a:r>
          </a:p>
          <a:p>
            <a:pPr lvl="1">
              <a:lnSpc>
                <a:spcPct val="150000"/>
              </a:lnSpc>
            </a:pPr>
            <a:r>
              <a:rPr lang="en-GB" altLang="en-US" sz="1600">
                <a:latin typeface="Open Sans" panose="020B0606030504020204" pitchFamily="34" charset="0"/>
                <a:cs typeface="Open Sans" panose="020B0606030504020204" pitchFamily="34" charset="0"/>
              </a:rPr>
              <a:t>Partial success</a:t>
            </a:r>
          </a:p>
          <a:p>
            <a:pPr lvl="1">
              <a:lnSpc>
                <a:spcPct val="150000"/>
              </a:lnSpc>
            </a:pPr>
            <a:r>
              <a:rPr lang="en-GB" altLang="en-US" sz="1600">
                <a:latin typeface="Open Sans" panose="020B0606030504020204" pitchFamily="34" charset="0"/>
                <a:cs typeface="Open Sans" panose="020B0606030504020204" pitchFamily="34" charset="0"/>
              </a:rPr>
              <a:t>Sanctions for party’s conduct</a:t>
            </a:r>
          </a:p>
          <a:p>
            <a:pPr>
              <a:lnSpc>
                <a:spcPct val="150000"/>
              </a:lnSpc>
            </a:pPr>
            <a:r>
              <a:rPr lang="en-GB" altLang="en-US" sz="2100">
                <a:latin typeface="Open Sans" panose="020B0606030504020204" pitchFamily="34" charset="0"/>
                <a:cs typeface="Open Sans" panose="020B0606030504020204" pitchFamily="34" charset="0"/>
              </a:rPr>
              <a:t>Indemnity basis: where unreasonable behaviour of an exceptionally high degree</a:t>
            </a:r>
          </a:p>
          <a:p>
            <a:pPr lvl="1">
              <a:lnSpc>
                <a:spcPct val="150000"/>
              </a:lnSpc>
            </a:pPr>
            <a:endParaRPr lang="en-GB" altLang="en-US" sz="1600">
              <a:latin typeface="Open Sans" panose="020B0606030504020204" pitchFamily="34" charset="0"/>
              <a:cs typeface="Open Sans" panose="020B0606030504020204" pitchFamily="34" charset="0"/>
            </a:endParaRP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2597004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a:xfrm>
            <a:off x="609600" y="173182"/>
            <a:ext cx="10972800" cy="1143000"/>
          </a:xfrm>
        </p:spPr>
        <p:txBody>
          <a:bodyPr wrap="square" numCol="1" anchorCtr="0" compatLnSpc="1">
            <a:prstTxWarp prst="textNoShape">
              <a:avLst/>
            </a:prstTxWarp>
            <a:normAutofit/>
          </a:bodyPr>
          <a:lstStyle/>
          <a:p>
            <a:pPr algn="l"/>
            <a:r>
              <a:rPr lang="en-GB" altLang="en-US" sz="4000" b="1">
                <a:solidFill>
                  <a:srgbClr val="D22A2D"/>
                </a:solidFill>
                <a:latin typeface="Open Sans" panose="020B0606030504020204" pitchFamily="34" charset="0"/>
                <a:cs typeface="Open Sans" panose="020B0606030504020204" pitchFamily="34" charset="0"/>
              </a:rPr>
              <a:t>Costs – where no substantive determination</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5008418"/>
          </a:xfrm>
        </p:spPr>
        <p:txBody>
          <a:bodyPr wrap="square" numCol="1" anchor="t" anchorCtr="0" compatLnSpc="1">
            <a:prstTxWarp prst="textNoShape">
              <a:avLst/>
            </a:prstTxWarp>
            <a:normAutofit fontScale="92500" lnSpcReduction="10000"/>
          </a:bodyPr>
          <a:lstStyle/>
          <a:p>
            <a:pPr>
              <a:lnSpc>
                <a:spcPct val="150000"/>
              </a:lnSpc>
            </a:pPr>
            <a:r>
              <a:rPr lang="en-GB" altLang="en-US" sz="2100">
                <a:latin typeface="Open Sans" panose="020B0606030504020204" pitchFamily="34" charset="0"/>
                <a:cs typeface="Open Sans" panose="020B0606030504020204" pitchFamily="34" charset="0"/>
              </a:rPr>
              <a:t>Where case settles before hearing (pre or post permission)</a:t>
            </a:r>
          </a:p>
          <a:p>
            <a:pPr>
              <a:lnSpc>
                <a:spcPct val="150000"/>
              </a:lnSpc>
            </a:pPr>
            <a:r>
              <a:rPr lang="en-GB" altLang="en-US" sz="2100">
                <a:latin typeface="Open Sans" panose="020B0606030504020204" pitchFamily="34" charset="0"/>
                <a:cs typeface="Open Sans" panose="020B0606030504020204" pitchFamily="34" charset="0"/>
              </a:rPr>
              <a:t>Principles in </a:t>
            </a:r>
            <a:r>
              <a:rPr lang="en-GB" altLang="en-US" sz="2100" i="1">
                <a:latin typeface="Open Sans" panose="020B0606030504020204" pitchFamily="34" charset="0"/>
                <a:cs typeface="Open Sans" panose="020B0606030504020204" pitchFamily="34" charset="0"/>
              </a:rPr>
              <a:t>R (Bahta) v SSHD </a:t>
            </a:r>
            <a:r>
              <a:rPr lang="en-GB" altLang="en-US" sz="2100">
                <a:latin typeface="Open Sans" panose="020B0606030504020204" pitchFamily="34" charset="0"/>
                <a:cs typeface="Open Sans" panose="020B0606030504020204" pitchFamily="34" charset="0"/>
              </a:rPr>
              <a:t>[2011] CP Rep 43, </a:t>
            </a:r>
            <a:r>
              <a:rPr lang="en-GB" altLang="en-US" sz="2100" i="1">
                <a:latin typeface="Open Sans" panose="020B0606030504020204" pitchFamily="34" charset="0"/>
                <a:cs typeface="Open Sans" panose="020B0606030504020204" pitchFamily="34" charset="0"/>
              </a:rPr>
              <a:t>M v Croydon LBC </a:t>
            </a:r>
            <a:r>
              <a:rPr lang="en-GB" altLang="en-US" sz="2100">
                <a:latin typeface="Open Sans" panose="020B0606030504020204" pitchFamily="34" charset="0"/>
                <a:cs typeface="Open Sans" panose="020B0606030504020204" pitchFamily="34" charset="0"/>
              </a:rPr>
              <a:t>[2012] 1 WLR 2607</a:t>
            </a:r>
          </a:p>
          <a:p>
            <a:pPr lvl="1">
              <a:lnSpc>
                <a:spcPct val="150000"/>
              </a:lnSpc>
            </a:pPr>
            <a:r>
              <a:rPr lang="en-GB" altLang="en-US" sz="1600">
                <a:latin typeface="Open Sans" panose="020B0606030504020204" pitchFamily="34" charset="0"/>
                <a:cs typeface="Open Sans" panose="020B0606030504020204" pitchFamily="34" charset="0"/>
              </a:rPr>
              <a:t>Where C obtains all the relief sought at pre-action stage then no reason to depart from normal rule</a:t>
            </a:r>
          </a:p>
          <a:p>
            <a:pPr lvl="1">
              <a:lnSpc>
                <a:spcPct val="150000"/>
              </a:lnSpc>
            </a:pPr>
            <a:r>
              <a:rPr lang="en-GB" altLang="en-US" sz="1600">
                <a:latin typeface="Open Sans" panose="020B0606030504020204" pitchFamily="34" charset="0"/>
                <a:cs typeface="Open Sans" panose="020B0606030504020204" pitchFamily="34" charset="0"/>
              </a:rPr>
              <a:t>Where C only partially successful then often no order for costs or partial order</a:t>
            </a:r>
          </a:p>
          <a:p>
            <a:pPr lvl="1">
              <a:lnSpc>
                <a:spcPct val="150000"/>
              </a:lnSpc>
            </a:pPr>
            <a:r>
              <a:rPr lang="en-GB" altLang="en-US" sz="1600">
                <a:latin typeface="Open Sans" panose="020B0606030504020204" pitchFamily="34" charset="0"/>
                <a:cs typeface="Open Sans" panose="020B0606030504020204" pitchFamily="34" charset="0"/>
              </a:rPr>
              <a:t>Where case settles on basis different to relief sought, then usually no order as to costs unless court can form a clear view about who would have succeeded at trial</a:t>
            </a:r>
          </a:p>
          <a:p>
            <a:pPr lvl="1">
              <a:lnSpc>
                <a:spcPct val="150000"/>
              </a:lnSpc>
            </a:pPr>
            <a:r>
              <a:rPr lang="en-GB" altLang="en-US" sz="1600">
                <a:latin typeface="Open Sans" panose="020B0606030504020204" pitchFamily="34" charset="0"/>
                <a:cs typeface="Open Sans" panose="020B0606030504020204" pitchFamily="34" charset="0"/>
              </a:rPr>
              <a:t>Fact that C is legally aided is irrelevant</a:t>
            </a:r>
          </a:p>
          <a:p>
            <a:pPr lvl="1">
              <a:lnSpc>
                <a:spcPct val="150000"/>
              </a:lnSpc>
            </a:pPr>
            <a:r>
              <a:rPr lang="en-GB" altLang="en-US" sz="1600">
                <a:latin typeface="Open Sans" panose="020B0606030504020204" pitchFamily="34" charset="0"/>
                <a:cs typeface="Open Sans" panose="020B0606030504020204" pitchFamily="34" charset="0"/>
              </a:rPr>
              <a:t>Burden lies on paying party to show that there should be a departure from the general rule</a:t>
            </a:r>
          </a:p>
          <a:p>
            <a:pPr>
              <a:lnSpc>
                <a:spcPct val="150000"/>
              </a:lnSpc>
            </a:pPr>
            <a:r>
              <a:rPr lang="en-GB" altLang="en-US" sz="2100">
                <a:latin typeface="Open Sans" panose="020B0606030504020204" pitchFamily="34" charset="0"/>
                <a:cs typeface="Open Sans" panose="020B0606030504020204" pitchFamily="34" charset="0"/>
              </a:rPr>
              <a:t>Not normally relevant that D has settled for ‘pragmatic reasons’ or because of resource issues</a:t>
            </a:r>
          </a:p>
          <a:p>
            <a:pPr>
              <a:lnSpc>
                <a:spcPct val="150000"/>
              </a:lnSpc>
            </a:pPr>
            <a:r>
              <a:rPr lang="en-GB" altLang="en-US" sz="2100">
                <a:latin typeface="Open Sans" panose="020B0606030504020204" pitchFamily="34" charset="0"/>
                <a:cs typeface="Open Sans" panose="020B0606030504020204" pitchFamily="34" charset="0"/>
              </a:rPr>
              <a:t>Costs in D’s favour might be justified if no or unclear pre-action protocol letter, where poor and inefficient conduct of litigation, or relevant change in law/circumstances changing reasonableness of claim</a:t>
            </a: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3717677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Overview	</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p:txBody>
          <a:bodyPr wrap="square" numCol="1" anchor="t" anchorCtr="0" compatLnSpc="1">
            <a:prstTxWarp prst="textNoShape">
              <a:avLst/>
            </a:prstTxWarp>
            <a:normAutofit fontScale="92500" lnSpcReduction="10000"/>
          </a:bodyPr>
          <a:lstStyle/>
          <a:p>
            <a:pPr>
              <a:lnSpc>
                <a:spcPct val="150000"/>
              </a:lnSpc>
            </a:pPr>
            <a:r>
              <a:rPr lang="en-GB" altLang="en-US" sz="2600">
                <a:latin typeface="Open Sans" panose="020B0606030504020204" pitchFamily="34" charset="0"/>
                <a:cs typeface="Open Sans" panose="020B0606030504020204" pitchFamily="34" charset="0"/>
              </a:rPr>
              <a:t>Post-permission steps: directions and matters to consider</a:t>
            </a:r>
          </a:p>
          <a:p>
            <a:pPr>
              <a:lnSpc>
                <a:spcPct val="150000"/>
              </a:lnSpc>
            </a:pPr>
            <a:r>
              <a:rPr lang="en-GB" altLang="en-US" sz="2600">
                <a:latin typeface="Open Sans" panose="020B0606030504020204" pitchFamily="34" charset="0"/>
                <a:cs typeface="Open Sans" panose="020B0606030504020204" pitchFamily="34" charset="0"/>
              </a:rPr>
              <a:t>Interim applications:</a:t>
            </a:r>
          </a:p>
          <a:p>
            <a:pPr lvl="1">
              <a:lnSpc>
                <a:spcPct val="150000"/>
              </a:lnSpc>
            </a:pPr>
            <a:r>
              <a:rPr lang="en-GB" altLang="en-US" sz="2100">
                <a:latin typeface="Open Sans" panose="020B0606030504020204" pitchFamily="34" charset="0"/>
                <a:cs typeface="Open Sans" panose="020B0606030504020204" pitchFamily="34" charset="0"/>
              </a:rPr>
              <a:t>Evidence</a:t>
            </a:r>
          </a:p>
          <a:p>
            <a:pPr lvl="1">
              <a:lnSpc>
                <a:spcPct val="150000"/>
              </a:lnSpc>
            </a:pPr>
            <a:r>
              <a:rPr lang="en-GB" altLang="en-US" sz="2100">
                <a:latin typeface="Open Sans" panose="020B0606030504020204" pitchFamily="34" charset="0"/>
                <a:cs typeface="Open Sans" panose="020B0606030504020204" pitchFamily="34" charset="0"/>
              </a:rPr>
              <a:t>Disclosure and RFIs</a:t>
            </a:r>
          </a:p>
          <a:p>
            <a:pPr lvl="1">
              <a:lnSpc>
                <a:spcPct val="150000"/>
              </a:lnSpc>
            </a:pPr>
            <a:r>
              <a:rPr lang="en-GB" altLang="en-US" sz="2100">
                <a:latin typeface="Open Sans" panose="020B0606030504020204" pitchFamily="34" charset="0"/>
                <a:cs typeface="Open Sans" panose="020B0606030504020204" pitchFamily="34" charset="0"/>
              </a:rPr>
              <a:t>Interim relief</a:t>
            </a:r>
          </a:p>
          <a:p>
            <a:pPr>
              <a:lnSpc>
                <a:spcPct val="150000"/>
              </a:lnSpc>
            </a:pPr>
            <a:r>
              <a:rPr lang="en-GB" altLang="en-US" sz="2600">
                <a:latin typeface="Open Sans" panose="020B0606030504020204" pitchFamily="34" charset="0"/>
                <a:cs typeface="Open Sans" panose="020B0606030504020204" pitchFamily="34" charset="0"/>
              </a:rPr>
              <a:t>Preparation for hearing</a:t>
            </a:r>
          </a:p>
          <a:p>
            <a:pPr>
              <a:lnSpc>
                <a:spcPct val="150000"/>
              </a:lnSpc>
            </a:pPr>
            <a:r>
              <a:rPr lang="en-GB" altLang="en-US" sz="2600">
                <a:latin typeface="Open Sans" panose="020B0606030504020204" pitchFamily="34" charset="0"/>
                <a:cs typeface="Open Sans" panose="020B0606030504020204" pitchFamily="34" charset="0"/>
              </a:rPr>
              <a:t>Hearing</a:t>
            </a:r>
          </a:p>
          <a:p>
            <a:pPr>
              <a:lnSpc>
                <a:spcPct val="150000"/>
              </a:lnSpc>
            </a:pPr>
            <a:r>
              <a:rPr lang="en-GB" altLang="en-US" sz="2600">
                <a:latin typeface="Open Sans" panose="020B0606030504020204" pitchFamily="34" charset="0"/>
                <a:cs typeface="Open Sans" panose="020B0606030504020204" pitchFamily="34" charset="0"/>
              </a:rPr>
              <a:t>Post-hearing: appeals and costs</a:t>
            </a: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a:xfrm>
            <a:off x="609600" y="173182"/>
            <a:ext cx="10972800" cy="1143000"/>
          </a:xfrm>
        </p:spPr>
        <p:txBody>
          <a:bodyPr wrap="square" numCol="1" anchorCtr="0" compatLnSpc="1">
            <a:prstTxWarp prst="textNoShape">
              <a:avLst/>
            </a:prstTxWarp>
            <a:normAutofit/>
          </a:bodyPr>
          <a:lstStyle/>
          <a:p>
            <a:pPr algn="l"/>
            <a:r>
              <a:rPr lang="en-GB" altLang="en-US" sz="4000" b="1">
                <a:solidFill>
                  <a:srgbClr val="D22A2D"/>
                </a:solidFill>
                <a:latin typeface="Open Sans" panose="020B0606030504020204" pitchFamily="34" charset="0"/>
                <a:cs typeface="Open Sans" panose="020B0606030504020204" pitchFamily="34" charset="0"/>
              </a:rPr>
              <a:t>Costs – other issues</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5008418"/>
          </a:xfrm>
        </p:spPr>
        <p:txBody>
          <a:bodyPr wrap="square" numCol="1" anchor="t" anchorCtr="0" compatLnSpc="1">
            <a:prstTxWarp prst="textNoShape">
              <a:avLst/>
            </a:prstTxWarp>
            <a:normAutofit fontScale="92500"/>
          </a:bodyPr>
          <a:lstStyle/>
          <a:p>
            <a:pPr>
              <a:lnSpc>
                <a:spcPct val="150000"/>
              </a:lnSpc>
            </a:pPr>
            <a:r>
              <a:rPr lang="en-GB" altLang="en-US" sz="2100">
                <a:latin typeface="Open Sans" panose="020B0606030504020204" pitchFamily="34" charset="0"/>
                <a:cs typeface="Open Sans" panose="020B0606030504020204" pitchFamily="34" charset="0"/>
              </a:rPr>
              <a:t>C not normally required to pay more than one set of costs even where 2 or more defendants, but may be required where second defendant has to defend particular allegations</a:t>
            </a:r>
          </a:p>
          <a:p>
            <a:pPr>
              <a:lnSpc>
                <a:spcPct val="150000"/>
              </a:lnSpc>
            </a:pPr>
            <a:r>
              <a:rPr lang="en-GB" altLang="en-US" sz="2100">
                <a:latin typeface="Open Sans" panose="020B0606030504020204" pitchFamily="34" charset="0"/>
                <a:cs typeface="Open Sans" panose="020B0606030504020204" pitchFamily="34" charset="0"/>
              </a:rPr>
              <a:t>Costs not normally awarded against Tribunal or other neutral party who does not play an active role in proceedings, but may be awarded where party has played an active role or where there has been serious default or unreasonable failure to sign a consent order</a:t>
            </a:r>
          </a:p>
          <a:p>
            <a:pPr>
              <a:lnSpc>
                <a:spcPct val="150000"/>
              </a:lnSpc>
            </a:pPr>
            <a:r>
              <a:rPr lang="en-GB" altLang="en-US" sz="2100">
                <a:latin typeface="Open Sans" panose="020B0606030504020204" pitchFamily="34" charset="0"/>
                <a:cs typeface="Open Sans" panose="020B0606030504020204" pitchFamily="34" charset="0"/>
              </a:rPr>
              <a:t>Costs not normally awarded for/against interveners</a:t>
            </a:r>
          </a:p>
          <a:p>
            <a:pPr>
              <a:lnSpc>
                <a:spcPct val="150000"/>
              </a:lnSpc>
            </a:pPr>
            <a:r>
              <a:rPr lang="en-GB" altLang="en-US" sz="2100">
                <a:latin typeface="Open Sans" panose="020B0606030504020204" pitchFamily="34" charset="0"/>
                <a:cs typeface="Open Sans" panose="020B0606030504020204" pitchFamily="34" charset="0"/>
              </a:rPr>
              <a:t>Costs can be ordered against third parties – exceptional power</a:t>
            </a:r>
          </a:p>
          <a:p>
            <a:pPr>
              <a:lnSpc>
                <a:spcPct val="150000"/>
              </a:lnSpc>
            </a:pPr>
            <a:r>
              <a:rPr lang="en-GB" altLang="en-US" sz="2100">
                <a:latin typeface="Open Sans" panose="020B0606030504020204" pitchFamily="34" charset="0"/>
                <a:cs typeface="Open Sans" panose="020B0606030504020204" pitchFamily="34" charset="0"/>
              </a:rPr>
              <a:t>Costs not normally ordered against litigation friend unless there has been unreasonable conduct</a:t>
            </a:r>
          </a:p>
          <a:p>
            <a:pPr>
              <a:lnSpc>
                <a:spcPct val="150000"/>
              </a:lnSpc>
            </a:pPr>
            <a:r>
              <a:rPr lang="en-GB" altLang="en-US" sz="2100">
                <a:latin typeface="Open Sans" panose="020B0606030504020204" pitchFamily="34" charset="0"/>
                <a:cs typeface="Open Sans" panose="020B0606030504020204" pitchFamily="34" charset="0"/>
              </a:rPr>
              <a:t>Costs protection where publicly funded litigant: Civil Legal Aid (Costs) Regulations 2013, and potential claim against the Lord Chancellor (LASPO s26 and Regulation 10)</a:t>
            </a:r>
          </a:p>
          <a:p>
            <a:pPr>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3550790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B098F372-28A2-4AF3-92F4-8C16AF10EF43}"/>
              </a:ext>
            </a:extLst>
          </p:cNvPr>
          <p:cNvSpPr>
            <a:spLocks noGrp="1" noChangeArrowheads="1"/>
          </p:cNvSpPr>
          <p:nvPr>
            <p:ph type="ctrTitle"/>
          </p:nvPr>
        </p:nvSpPr>
        <p:spPr bwMode="auto">
          <a:xfrm>
            <a:off x="638175" y="2700338"/>
            <a:ext cx="10915650" cy="1457325"/>
          </a:xfrm>
        </p:spPr>
        <p:txBody>
          <a:bodyPr wrap="square" numCol="1" anchorCtr="0" compatLnSpc="1">
            <a:prstTxWarp prst="textNoShape">
              <a:avLst/>
            </a:prstTxWarp>
          </a:bodyPr>
          <a:lstStyle/>
          <a:p>
            <a:r>
              <a:rPr lang="en-GB" altLang="en-US" sz="4000" b="1">
                <a:solidFill>
                  <a:srgbClr val="D22A2D"/>
                </a:solidFill>
                <a:latin typeface="Open Sans" panose="020B0606030504020204" pitchFamily="34" charset="0"/>
                <a:cs typeface="Open Sans" panose="020B0606030504020204" pitchFamily="34" charset="0"/>
              </a:rPr>
              <a:t>QUESTIONS?</a:t>
            </a:r>
          </a:p>
        </p:txBody>
      </p:sp>
      <p:sp>
        <p:nvSpPr>
          <p:cNvPr id="3" name="Subtitle 2">
            <a:extLst>
              <a:ext uri="{FF2B5EF4-FFF2-40B4-BE49-F238E27FC236}">
                <a16:creationId xmlns:a16="http://schemas.microsoft.com/office/drawing/2014/main" id="{182F9EA0-D5CE-4286-A47A-CB0E52BF1F23}"/>
              </a:ext>
            </a:extLst>
          </p:cNvPr>
          <p:cNvSpPr>
            <a:spLocks noGrp="1"/>
          </p:cNvSpPr>
          <p:nvPr>
            <p:ph type="subTitle" idx="1"/>
          </p:nvPr>
        </p:nvSpPr>
        <p:spPr>
          <a:xfrm>
            <a:off x="550863" y="3427413"/>
            <a:ext cx="11090275" cy="2497137"/>
          </a:xfrm>
        </p:spPr>
        <p:txBody>
          <a:bodyPr>
            <a:noAutofit/>
          </a:bodyPr>
          <a:lstStyle/>
          <a:p>
            <a:pPr algn="l" defTabSz="1219170" fontAlgn="auto">
              <a:spcAft>
                <a:spcPts val="0"/>
              </a:spcAft>
              <a:defRPr/>
            </a:pPr>
            <a:r>
              <a:rPr lang="en-GB" sz="2667" dirty="0">
                <a:solidFill>
                  <a:srgbClr val="D22A2D"/>
                </a:solidFill>
                <a:latin typeface="Open Sans" panose="020B0606030504020204" pitchFamily="34" charset="0"/>
                <a:ea typeface="Open Sans" panose="020B0606030504020204" pitchFamily="34" charset="0"/>
                <a:cs typeface="Open Sans" panose="020B0606030504020204" pitchFamily="34" charset="0"/>
              </a:rPr>
              <a:t>	</a:t>
            </a:r>
            <a:endParaRPr lang="en-GB" sz="2667" i="1" dirty="0">
              <a:latin typeface="Open Sans" panose="020B0606030504020204" pitchFamily="34" charset="0"/>
              <a:ea typeface="Open Sans" panose="020B0606030504020204" pitchFamily="34" charset="0"/>
              <a:cs typeface="Open Sans" panose="020B0606030504020204" pitchFamily="34" charset="0"/>
            </a:endParaRPr>
          </a:p>
          <a:p>
            <a:pPr defTabSz="1219170" fontAlgn="auto">
              <a:spcAft>
                <a:spcPts val="0"/>
              </a:spcAft>
              <a:defRPr/>
            </a:pPr>
            <a:endParaRPr lang="en-GB" sz="2667" i="1" dirty="0">
              <a:latin typeface="Open Sans" panose="020B0606030504020204" pitchFamily="34" charset="0"/>
              <a:ea typeface="Open Sans" panose="020B0606030504020204" pitchFamily="34" charset="0"/>
              <a:cs typeface="Open Sans" panose="020B0606030504020204" pitchFamily="34" charset="0"/>
            </a:endParaRPr>
          </a:p>
          <a:p>
            <a:pPr defTabSz="1219170" fontAlgn="auto">
              <a:spcAft>
                <a:spcPts val="0"/>
              </a:spcAft>
              <a:defRPr/>
            </a:pPr>
            <a:endParaRPr lang="en-GB" sz="2667" i="1" dirty="0">
              <a:latin typeface="Open Sans" panose="020B0606030504020204" pitchFamily="34" charset="0"/>
              <a:ea typeface="Open Sans" panose="020B0606030504020204" pitchFamily="34" charset="0"/>
              <a:cs typeface="Open Sans" panose="020B0606030504020204" pitchFamily="34" charset="0"/>
            </a:endParaRPr>
          </a:p>
          <a:p>
            <a:pPr defTabSz="1219170" fontAlgn="auto">
              <a:spcAft>
                <a:spcPts val="0"/>
              </a:spcAft>
              <a:defRPr/>
            </a:pPr>
            <a:endParaRPr lang="en-GB" sz="2667" i="1"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D19231EE-F148-4A1F-8859-5345C54EF71E}"/>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What happens following permission?</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p:txBody>
          <a:bodyPr wrap="square" numCol="1" anchor="t" anchorCtr="0" compatLnSpc="1">
            <a:prstTxWarp prst="textNoShape">
              <a:avLst/>
            </a:prstTxWarp>
            <a:normAutofit fontScale="70000" lnSpcReduction="20000"/>
          </a:bodyPr>
          <a:lstStyle/>
          <a:p>
            <a:pPr>
              <a:lnSpc>
                <a:spcPct val="150000"/>
              </a:lnSpc>
            </a:pPr>
            <a:r>
              <a:rPr lang="en-GB" altLang="en-US" sz="2600">
                <a:latin typeface="Open Sans" panose="020B0606030504020204" pitchFamily="34" charset="0"/>
                <a:cs typeface="Open Sans" panose="020B0606030504020204" pitchFamily="34" charset="0"/>
              </a:rPr>
              <a:t>All judicial reviews: payment of continuation fee, filing of detailed grounds of defence and evidence, listing, exchange of skeleton arguments, hearing</a:t>
            </a:r>
          </a:p>
          <a:p>
            <a:pPr>
              <a:lnSpc>
                <a:spcPct val="150000"/>
              </a:lnSpc>
            </a:pPr>
            <a:r>
              <a:rPr lang="en-GB" altLang="en-US" sz="2600">
                <a:latin typeface="Open Sans" panose="020B0606030504020204" pitchFamily="34" charset="0"/>
                <a:cs typeface="Open Sans" panose="020B0606030504020204" pitchFamily="34" charset="0"/>
              </a:rPr>
              <a:t>Standard directions: DGDs within 35 days, any reply within 14 days, listing with time estimate, exchange of skeleton arguments (Claimant skeleton 21 days prior to hearing, D 14 days), agreed hearing bundle, agreed authorities </a:t>
            </a:r>
          </a:p>
          <a:p>
            <a:pPr>
              <a:lnSpc>
                <a:spcPct val="150000"/>
              </a:lnSpc>
            </a:pPr>
            <a:r>
              <a:rPr lang="en-GB" altLang="en-US" sz="2600">
                <a:latin typeface="Open Sans" panose="020B0606030504020204" pitchFamily="34" charset="0"/>
                <a:cs typeface="Open Sans" panose="020B0606030504020204" pitchFamily="34" charset="0"/>
              </a:rPr>
              <a:t>Directions require careful consideration: </a:t>
            </a:r>
          </a:p>
          <a:p>
            <a:pPr lvl="1">
              <a:lnSpc>
                <a:spcPct val="150000"/>
              </a:lnSpc>
            </a:pPr>
            <a:r>
              <a:rPr lang="en-GB" altLang="en-US" sz="2300">
                <a:latin typeface="Open Sans" panose="020B0606030504020204" pitchFamily="34" charset="0"/>
                <a:cs typeface="Open Sans" panose="020B0606030504020204" pitchFamily="34" charset="0"/>
              </a:rPr>
              <a:t>if complex matter, court may direct not suitable for DHCJ, or suitable for Divisional Court</a:t>
            </a:r>
          </a:p>
          <a:p>
            <a:pPr lvl="1">
              <a:lnSpc>
                <a:spcPct val="150000"/>
              </a:lnSpc>
            </a:pPr>
            <a:r>
              <a:rPr lang="en-GB" altLang="en-US" sz="2300">
                <a:latin typeface="Open Sans" panose="020B0606030504020204" pitchFamily="34" charset="0"/>
                <a:cs typeface="Open Sans" panose="020B0606030504020204" pitchFamily="34" charset="0"/>
              </a:rPr>
              <a:t>Listing: if expedition needed, should be sought at or shortly after permission. Don’t abuse urgent listings procedure!</a:t>
            </a:r>
          </a:p>
          <a:p>
            <a:pPr lvl="1">
              <a:lnSpc>
                <a:spcPct val="150000"/>
              </a:lnSpc>
            </a:pPr>
            <a:r>
              <a:rPr lang="en-GB" altLang="en-US" sz="2300">
                <a:latin typeface="Open Sans" panose="020B0606030504020204" pitchFamily="34" charset="0"/>
                <a:cs typeface="Open Sans" panose="020B0606030504020204" pitchFamily="34" charset="0"/>
              </a:rPr>
              <a:t>Claimant’s reply to DGD – not explicit in CPR 54 but increasingly common, permission to file reply and any additional evidence should be requested in directions</a:t>
            </a: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323935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Interim applications - evidence</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703263" y="1166018"/>
            <a:ext cx="10972800" cy="4525963"/>
          </a:xfrm>
        </p:spPr>
        <p:txBody>
          <a:bodyPr wrap="square" numCol="1" anchor="t" anchorCtr="0" compatLnSpc="1">
            <a:prstTxWarp prst="textNoShape">
              <a:avLst/>
            </a:prstTxWarp>
            <a:normAutofit fontScale="92500"/>
          </a:bodyPr>
          <a:lstStyle/>
          <a:p>
            <a:pPr>
              <a:lnSpc>
                <a:spcPct val="150000"/>
              </a:lnSpc>
            </a:pPr>
            <a:r>
              <a:rPr lang="en-GB" altLang="en-US" sz="2600">
                <a:latin typeface="Open Sans" panose="020B0606030504020204" pitchFamily="34" charset="0"/>
                <a:cs typeface="Open Sans" panose="020B0606030504020204" pitchFamily="34" charset="0"/>
              </a:rPr>
              <a:t>D’s evidence normally served with DGDs</a:t>
            </a:r>
          </a:p>
          <a:p>
            <a:pPr>
              <a:lnSpc>
                <a:spcPct val="150000"/>
              </a:lnSpc>
            </a:pPr>
            <a:r>
              <a:rPr lang="en-GB" altLang="en-US" sz="2600">
                <a:latin typeface="Open Sans" panose="020B0606030504020204" pitchFamily="34" charset="0"/>
                <a:cs typeface="Open Sans" panose="020B0606030504020204" pitchFamily="34" charset="0"/>
              </a:rPr>
              <a:t>Not normally necessary for C to file evidence in response, but may be prudent to preserve opportunity for C to do this in directions order</a:t>
            </a:r>
          </a:p>
          <a:p>
            <a:pPr>
              <a:lnSpc>
                <a:spcPct val="150000"/>
              </a:lnSpc>
            </a:pPr>
            <a:r>
              <a:rPr lang="en-GB" altLang="en-US" sz="2600">
                <a:latin typeface="Open Sans" panose="020B0606030504020204" pitchFamily="34" charset="0"/>
                <a:cs typeface="Open Sans" panose="020B0606030504020204" pitchFamily="34" charset="0"/>
              </a:rPr>
              <a:t>Permission required for expert evidence: CPR 35.4 applies (although ‘seldom reasonably required’ in judicial review proceedings)</a:t>
            </a:r>
          </a:p>
          <a:p>
            <a:pPr>
              <a:lnSpc>
                <a:spcPct val="150000"/>
              </a:lnSpc>
            </a:pPr>
            <a:r>
              <a:rPr lang="en-GB" altLang="en-US" sz="2600">
                <a:latin typeface="Open Sans" panose="020B0606030504020204" pitchFamily="34" charset="0"/>
                <a:cs typeface="Open Sans" panose="020B0606030504020204" pitchFamily="34" charset="0"/>
              </a:rPr>
              <a:t>Applications to rely on further evidence normally dealt with by consent</a:t>
            </a:r>
          </a:p>
          <a:p>
            <a:pPr marL="0" indent="0">
              <a:lnSpc>
                <a:spcPct val="150000"/>
              </a:lnSpc>
              <a:buNone/>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327092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Interim applications – amendment to case</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fontScale="77500" lnSpcReduction="20000"/>
          </a:bodyPr>
          <a:lstStyle/>
          <a:p>
            <a:pPr>
              <a:lnSpc>
                <a:spcPct val="150000"/>
              </a:lnSpc>
            </a:pPr>
            <a:r>
              <a:rPr lang="en-GB" altLang="en-US" sz="2600">
                <a:latin typeface="Open Sans" panose="020B0606030504020204" pitchFamily="34" charset="0"/>
                <a:cs typeface="Open Sans" panose="020B0606030504020204" pitchFamily="34" charset="0"/>
              </a:rPr>
              <a:t>May be necessary to amend C’s case if (i) matters arising from DGDs and evidence, and/or (ii) if new decision taken</a:t>
            </a:r>
          </a:p>
          <a:p>
            <a:pPr>
              <a:lnSpc>
                <a:spcPct val="150000"/>
              </a:lnSpc>
            </a:pPr>
            <a:r>
              <a:rPr lang="en-GB" altLang="en-US" sz="2600">
                <a:latin typeface="Open Sans" panose="020B0606030504020204" pitchFamily="34" charset="0"/>
                <a:cs typeface="Open Sans" panose="020B0606030504020204" pitchFamily="34" charset="0"/>
              </a:rPr>
              <a:t>C must seek permission to rely on grounds other than those on which permission was granted – must be at least 7 clear days’ notice to court and other parties before the hearing date</a:t>
            </a:r>
          </a:p>
          <a:p>
            <a:pPr>
              <a:lnSpc>
                <a:spcPct val="150000"/>
              </a:lnSpc>
            </a:pPr>
            <a:r>
              <a:rPr lang="en-GB" altLang="en-US" sz="2600">
                <a:latin typeface="Open Sans" panose="020B0606030504020204" pitchFamily="34" charset="0"/>
                <a:cs typeface="Open Sans" panose="020B0606030504020204" pitchFamily="34" charset="0"/>
              </a:rPr>
              <a:t>Application with amended/supplementary grounds (tracked changes)</a:t>
            </a:r>
          </a:p>
          <a:p>
            <a:pPr>
              <a:lnSpc>
                <a:spcPct val="150000"/>
              </a:lnSpc>
            </a:pPr>
            <a:r>
              <a:rPr lang="en-GB" altLang="en-US" sz="2600">
                <a:latin typeface="Open Sans" panose="020B0606030504020204" pitchFamily="34" charset="0"/>
                <a:cs typeface="Open Sans" panose="020B0606030504020204" pitchFamily="34" charset="0"/>
              </a:rPr>
              <a:t>Requirement for permission to amend post-service also applies in Upper Tribunal JR: </a:t>
            </a:r>
            <a:r>
              <a:rPr lang="en-GB" altLang="en-US" sz="2600" i="1">
                <a:latin typeface="Open Sans" panose="020B0606030504020204" pitchFamily="34" charset="0"/>
                <a:cs typeface="Open Sans" panose="020B0606030504020204" pitchFamily="34" charset="0"/>
              </a:rPr>
              <a:t>Spahiu</a:t>
            </a:r>
            <a:r>
              <a:rPr lang="en-GB" altLang="en-US" sz="2600">
                <a:latin typeface="Open Sans" panose="020B0606030504020204" pitchFamily="34" charset="0"/>
                <a:cs typeface="Open Sans" panose="020B0606030504020204" pitchFamily="34" charset="0"/>
              </a:rPr>
              <a:t> [2019] WLR 1297</a:t>
            </a:r>
          </a:p>
          <a:p>
            <a:pPr>
              <a:lnSpc>
                <a:spcPct val="150000"/>
              </a:lnSpc>
            </a:pPr>
            <a:r>
              <a:rPr lang="en-GB" altLang="en-US" sz="2600">
                <a:latin typeface="Open Sans" panose="020B0606030504020204" pitchFamily="34" charset="0"/>
                <a:cs typeface="Open Sans" panose="020B0606030504020204" pitchFamily="34" charset="0"/>
              </a:rPr>
              <a:t>If seeking to argue ground where permission refused at oral hearing, should normally appeal to CA but Administrative Court may in exceptional circumstances permit C to argue (e.g. if there has been a significant change of circumstances or law rendering it arguable)</a:t>
            </a: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347501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Fresh decision: ‘rolling’ judicial review</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417638"/>
            <a:ext cx="10972800" cy="4708525"/>
          </a:xfrm>
        </p:spPr>
        <p:txBody>
          <a:bodyPr wrap="square" numCol="1" anchor="t" anchorCtr="0" compatLnSpc="1">
            <a:prstTxWarp prst="textNoShape">
              <a:avLst/>
            </a:prstTxWarp>
            <a:normAutofit fontScale="77500" lnSpcReduction="20000"/>
          </a:bodyPr>
          <a:lstStyle/>
          <a:p>
            <a:pPr>
              <a:lnSpc>
                <a:spcPct val="150000"/>
              </a:lnSpc>
            </a:pPr>
            <a:r>
              <a:rPr lang="en-GB" altLang="en-US" sz="2600">
                <a:latin typeface="Open Sans" panose="020B0606030504020204" pitchFamily="34" charset="0"/>
                <a:cs typeface="Open Sans" panose="020B0606030504020204" pitchFamily="34" charset="0"/>
              </a:rPr>
              <a:t>The ‘moving target’: the problem of balancing procedural flexibility with procedural rigour</a:t>
            </a:r>
          </a:p>
          <a:p>
            <a:pPr>
              <a:lnSpc>
                <a:spcPct val="150000"/>
              </a:lnSpc>
            </a:pPr>
            <a:r>
              <a:rPr lang="en-GB" altLang="en-US" sz="2600">
                <a:latin typeface="Open Sans" panose="020B0606030504020204" pitchFamily="34" charset="0"/>
                <a:cs typeface="Open Sans" panose="020B0606030504020204" pitchFamily="34" charset="0"/>
              </a:rPr>
              <a:t>Renewed emphasis on ‘procedural rigour’, and trend towards ‘rolling’ judicial review deprecated: </a:t>
            </a:r>
            <a:r>
              <a:rPr lang="en-GB" altLang="en-US" sz="2600" i="1">
                <a:latin typeface="Open Sans" panose="020B0606030504020204" pitchFamily="34" charset="0"/>
                <a:cs typeface="Open Sans" panose="020B0606030504020204" pitchFamily="34" charset="0"/>
              </a:rPr>
              <a:t>R (Dolan) v Secretary of State for Health and Social Care</a:t>
            </a:r>
            <a:r>
              <a:rPr lang="en-GB" altLang="en-US" sz="2600">
                <a:latin typeface="Open Sans" panose="020B0606030504020204" pitchFamily="34" charset="0"/>
                <a:cs typeface="Open Sans" panose="020B0606030504020204" pitchFamily="34" charset="0"/>
              </a:rPr>
              <a:t> [2020] EWHC 1786 (Admin) </a:t>
            </a:r>
          </a:p>
          <a:p>
            <a:pPr>
              <a:lnSpc>
                <a:spcPct val="150000"/>
              </a:lnSpc>
            </a:pPr>
            <a:r>
              <a:rPr lang="en-GB" altLang="en-US" sz="2600">
                <a:latin typeface="Open Sans" panose="020B0606030504020204" pitchFamily="34" charset="0"/>
                <a:cs typeface="Open Sans" panose="020B0606030504020204" pitchFamily="34" charset="0"/>
              </a:rPr>
              <a:t>Where D has agreed to reconsider the decision, usually appropriate to end claim rather than staying or seeking to amend the claim: </a:t>
            </a:r>
            <a:r>
              <a:rPr lang="en-GB" altLang="en-US" sz="2600" i="1">
                <a:latin typeface="Open Sans" panose="020B0606030504020204" pitchFamily="34" charset="0"/>
                <a:cs typeface="Open Sans" panose="020B0606030504020204" pitchFamily="34" charset="0"/>
              </a:rPr>
              <a:t>R (Bhatti) v Bury MBC</a:t>
            </a:r>
            <a:r>
              <a:rPr lang="en-GB" altLang="en-US" sz="2600">
                <a:latin typeface="Open Sans" panose="020B0606030504020204" pitchFamily="34" charset="0"/>
                <a:cs typeface="Open Sans" panose="020B0606030504020204" pitchFamily="34" charset="0"/>
              </a:rPr>
              <a:t> [2013] EWHC 3093</a:t>
            </a:r>
          </a:p>
          <a:p>
            <a:pPr>
              <a:lnSpc>
                <a:spcPct val="150000"/>
              </a:lnSpc>
            </a:pPr>
            <a:r>
              <a:rPr lang="en-GB" altLang="en-US" sz="2600">
                <a:latin typeface="Open Sans" panose="020B0606030504020204" pitchFamily="34" charset="0"/>
                <a:cs typeface="Open Sans" panose="020B0606030504020204" pitchFamily="34" charset="0"/>
              </a:rPr>
              <a:t>But no hard and fast rule: see discussion and principles in </a:t>
            </a:r>
            <a:r>
              <a:rPr lang="en-GB" altLang="en-US" sz="2600" i="1">
                <a:latin typeface="Open Sans" panose="020B0606030504020204" pitchFamily="34" charset="0"/>
                <a:cs typeface="Open Sans" panose="020B0606030504020204" pitchFamily="34" charset="0"/>
              </a:rPr>
              <a:t>R (Raja and Hussain) v LB Redbridge</a:t>
            </a:r>
            <a:r>
              <a:rPr lang="en-GB" altLang="en-US" sz="2600">
                <a:latin typeface="Open Sans" panose="020B0606030504020204" pitchFamily="34" charset="0"/>
                <a:cs typeface="Open Sans" panose="020B0606030504020204" pitchFamily="34" charset="0"/>
              </a:rPr>
              <a:t> [2020] EWHC 1456 (Admin) at [18-21]</a:t>
            </a:r>
          </a:p>
          <a:p>
            <a:pPr>
              <a:lnSpc>
                <a:spcPct val="150000"/>
              </a:lnSpc>
            </a:pPr>
            <a:r>
              <a:rPr lang="en-GB" altLang="en-US" sz="2600">
                <a:latin typeface="Open Sans" panose="020B0606030504020204" pitchFamily="34" charset="0"/>
                <a:cs typeface="Open Sans" panose="020B0606030504020204" pitchFamily="34" charset="0"/>
              </a:rPr>
              <a:t>Court must ensure sufficient flexibility to secure the interests of justice and fairness to the parties</a:t>
            </a: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107894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Interim applications – disclosure</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fontScale="70000" lnSpcReduction="20000"/>
          </a:bodyPr>
          <a:lstStyle/>
          <a:p>
            <a:pPr>
              <a:lnSpc>
                <a:spcPct val="150000"/>
              </a:lnSpc>
            </a:pPr>
            <a:r>
              <a:rPr lang="en-GB" altLang="en-US" sz="2600">
                <a:latin typeface="Open Sans" panose="020B0606030504020204" pitchFamily="34" charset="0"/>
                <a:cs typeface="Open Sans" panose="020B0606030504020204" pitchFamily="34" charset="0"/>
              </a:rPr>
              <a:t>Disclosure distinct to duty of candour, which applies to both parties at all stages of judicial review claim</a:t>
            </a:r>
          </a:p>
          <a:p>
            <a:pPr>
              <a:lnSpc>
                <a:spcPct val="150000"/>
              </a:lnSpc>
            </a:pPr>
            <a:r>
              <a:rPr lang="en-GB" altLang="en-US" sz="2600">
                <a:latin typeface="Open Sans" panose="020B0606030504020204" pitchFamily="34" charset="0"/>
                <a:cs typeface="Open Sans" panose="020B0606030504020204" pitchFamily="34" charset="0"/>
              </a:rPr>
              <a:t>CPR Part 31 applies but CPR PD 54.12: disclosure is “not required unless the court orders otherwise”</a:t>
            </a:r>
          </a:p>
          <a:p>
            <a:pPr>
              <a:lnSpc>
                <a:spcPct val="150000"/>
              </a:lnSpc>
            </a:pPr>
            <a:r>
              <a:rPr lang="en-GB" altLang="en-US" sz="2600">
                <a:latin typeface="Open Sans" panose="020B0606030504020204" pitchFamily="34" charset="0"/>
                <a:cs typeface="Open Sans" panose="020B0606030504020204" pitchFamily="34" charset="0"/>
              </a:rPr>
              <a:t>Formerly, approach to disclosure in judicial review was very restrictive: only ordered where evidence shown to be materially inaccurate or misleading</a:t>
            </a:r>
          </a:p>
          <a:p>
            <a:pPr>
              <a:lnSpc>
                <a:spcPct val="150000"/>
              </a:lnSpc>
            </a:pPr>
            <a:r>
              <a:rPr lang="en-GB" altLang="en-US" sz="2600">
                <a:latin typeface="Open Sans" panose="020B0606030504020204" pitchFamily="34" charset="0"/>
                <a:cs typeface="Open Sans" panose="020B0606030504020204" pitchFamily="34" charset="0"/>
              </a:rPr>
              <a:t>Now, disclosure will be ordered where “necessary in order to resolve the matter fairly and justly”, but must be focused on the legality of the decision under challenge: </a:t>
            </a:r>
            <a:r>
              <a:rPr lang="en-GB" altLang="en-US" sz="2600" i="1">
                <a:latin typeface="Open Sans" panose="020B0606030504020204" pitchFamily="34" charset="0"/>
                <a:cs typeface="Open Sans" panose="020B0606030504020204" pitchFamily="34" charset="0"/>
              </a:rPr>
              <a:t>R (Bredenkamp) v FCO</a:t>
            </a:r>
            <a:r>
              <a:rPr lang="en-GB" altLang="en-US" sz="2600">
                <a:latin typeface="Open Sans" panose="020B0606030504020204" pitchFamily="34" charset="0"/>
                <a:cs typeface="Open Sans" panose="020B0606030504020204" pitchFamily="34" charset="0"/>
              </a:rPr>
              <a:t> [2013] EWHC Admin 2480</a:t>
            </a:r>
          </a:p>
          <a:p>
            <a:pPr>
              <a:lnSpc>
                <a:spcPct val="150000"/>
              </a:lnSpc>
            </a:pPr>
            <a:r>
              <a:rPr lang="en-GB" altLang="en-US" sz="2600">
                <a:latin typeface="Open Sans" panose="020B0606030504020204" pitchFamily="34" charset="0"/>
                <a:cs typeface="Open Sans" panose="020B0606030504020204" pitchFamily="34" charset="0"/>
              </a:rPr>
              <a:t>Court may order disclosure of confidential documents or order a ‘gist’ to be disclosed</a:t>
            </a:r>
          </a:p>
          <a:p>
            <a:pPr>
              <a:lnSpc>
                <a:spcPct val="150000"/>
              </a:lnSpc>
            </a:pPr>
            <a:r>
              <a:rPr lang="en-GB" altLang="en-US" sz="2600">
                <a:latin typeface="Open Sans" panose="020B0606030504020204" pitchFamily="34" charset="0"/>
                <a:cs typeface="Open Sans" panose="020B0606030504020204" pitchFamily="34" charset="0"/>
              </a:rPr>
              <a:t>May be necessary to make decision under challenge intelligible, or to enable effective cross-examination: </a:t>
            </a:r>
            <a:r>
              <a:rPr lang="en-GB" altLang="en-US" sz="2600" i="1">
                <a:latin typeface="Open Sans" panose="020B0606030504020204" pitchFamily="34" charset="0"/>
                <a:cs typeface="Open Sans" panose="020B0606030504020204" pitchFamily="34" charset="0"/>
              </a:rPr>
              <a:t>Al-Sweady</a:t>
            </a:r>
            <a:r>
              <a:rPr lang="en-GB" altLang="en-US" sz="2600">
                <a:latin typeface="Open Sans" panose="020B0606030504020204" pitchFamily="34" charset="0"/>
                <a:cs typeface="Open Sans" panose="020B0606030504020204" pitchFamily="34" charset="0"/>
              </a:rPr>
              <a:t> </a:t>
            </a: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155763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Requests for further information – Part 18</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fontScale="85000" lnSpcReduction="20000"/>
          </a:bodyPr>
          <a:lstStyle/>
          <a:p>
            <a:pPr>
              <a:lnSpc>
                <a:spcPct val="150000"/>
              </a:lnSpc>
            </a:pPr>
            <a:r>
              <a:rPr lang="en-GB" altLang="en-US" sz="2600">
                <a:latin typeface="Open Sans" panose="020B0606030504020204" pitchFamily="34" charset="0"/>
                <a:cs typeface="Open Sans" panose="020B0606030504020204" pitchFamily="34" charset="0"/>
              </a:rPr>
              <a:t>CPR 18: court may require a party to “clarify any matter which is in dispute in the proceedings” or “give additional information in relation to any such matter whether or not the matter is contained or referred to in any case”</a:t>
            </a:r>
          </a:p>
          <a:p>
            <a:pPr>
              <a:lnSpc>
                <a:spcPct val="150000"/>
              </a:lnSpc>
            </a:pPr>
            <a:r>
              <a:rPr lang="en-GB" altLang="en-US" sz="2600">
                <a:latin typeface="Open Sans" panose="020B0606030504020204" pitchFamily="34" charset="0"/>
                <a:cs typeface="Open Sans" panose="020B0606030504020204" pitchFamily="34" charset="0"/>
              </a:rPr>
              <a:t>Can be used to clarify and narrow issues in dispute ahead of substantive hearing</a:t>
            </a:r>
          </a:p>
          <a:p>
            <a:pPr>
              <a:lnSpc>
                <a:spcPct val="150000"/>
              </a:lnSpc>
            </a:pPr>
            <a:r>
              <a:rPr lang="en-GB" altLang="en-US" sz="2600">
                <a:latin typeface="Open Sans" panose="020B0606030504020204" pitchFamily="34" charset="0"/>
                <a:cs typeface="Open Sans" panose="020B0606030504020204" pitchFamily="34" charset="0"/>
              </a:rPr>
              <a:t>In judicial review, Part 18 acts as ‘backup’ to duty of candour: has traditionally been seen as exceptional (</a:t>
            </a:r>
            <a:r>
              <a:rPr lang="en-GB" altLang="en-US" sz="2600" i="1">
                <a:latin typeface="Open Sans" panose="020B0606030504020204" pitchFamily="34" charset="0"/>
                <a:cs typeface="Open Sans" panose="020B0606030504020204" pitchFamily="34" charset="0"/>
              </a:rPr>
              <a:t>Bredenkamp</a:t>
            </a:r>
            <a:r>
              <a:rPr lang="en-GB" altLang="en-US" sz="2600">
                <a:latin typeface="Open Sans" panose="020B0606030504020204" pitchFamily="34" charset="0"/>
                <a:cs typeface="Open Sans" panose="020B0606030504020204" pitchFamily="34" charset="0"/>
              </a:rPr>
              <a:t>) but increasingly used</a:t>
            </a:r>
          </a:p>
          <a:p>
            <a:pPr>
              <a:lnSpc>
                <a:spcPct val="150000"/>
              </a:lnSpc>
            </a:pPr>
            <a:r>
              <a:rPr lang="en-GB" altLang="en-US" sz="2600">
                <a:latin typeface="Open Sans" panose="020B0606030504020204" pitchFamily="34" charset="0"/>
                <a:cs typeface="Open Sans" panose="020B0606030504020204" pitchFamily="34" charset="0"/>
              </a:rPr>
              <a:t>Should make formal request setting out information sought, before seeking an order from the court</a:t>
            </a:r>
          </a:p>
          <a:p>
            <a:pPr>
              <a:lnSpc>
                <a:spcPct val="150000"/>
              </a:lnSpc>
            </a:pPr>
            <a:r>
              <a:rPr lang="en-GB" altLang="en-US" sz="2600">
                <a:latin typeface="Open Sans" panose="020B0606030504020204" pitchFamily="34" charset="0"/>
                <a:cs typeface="Open Sans" panose="020B0606030504020204" pitchFamily="34" charset="0"/>
              </a:rPr>
              <a:t>Ensure that requests are focused on relevant information/documents and not a ‘fishing expedition’!</a:t>
            </a: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2086290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3">
            <a:extLst>
              <a:ext uri="{FF2B5EF4-FFF2-40B4-BE49-F238E27FC236}">
                <a16:creationId xmlns:a16="http://schemas.microsoft.com/office/drawing/2014/main" id="{14831D30-112E-4C0B-B98D-D951A05D7B81}"/>
              </a:ext>
            </a:extLst>
          </p:cNvPr>
          <p:cNvSpPr>
            <a:spLocks noGrp="1" noChangeArrowheads="1"/>
          </p:cNvSpPr>
          <p:nvPr>
            <p:ph type="title"/>
          </p:nvPr>
        </p:nvSpPr>
        <p:spPr bwMode="auto"/>
        <p:txBody>
          <a:bodyPr wrap="square" numCol="1" anchorCtr="0" compatLnSpc="1">
            <a:prstTxWarp prst="textNoShape">
              <a:avLst/>
            </a:prstTxWarp>
          </a:bodyPr>
          <a:lstStyle/>
          <a:p>
            <a:pPr algn="l"/>
            <a:r>
              <a:rPr lang="en-GB" altLang="en-US" sz="4000" b="1">
                <a:solidFill>
                  <a:srgbClr val="D22A2D"/>
                </a:solidFill>
                <a:latin typeface="Open Sans" panose="020B0606030504020204" pitchFamily="34" charset="0"/>
                <a:cs typeface="Open Sans" panose="020B0606030504020204" pitchFamily="34" charset="0"/>
              </a:rPr>
              <a:t>Interim applications – cross-examination</a:t>
            </a:r>
          </a:p>
        </p:txBody>
      </p:sp>
      <p:sp>
        <p:nvSpPr>
          <p:cNvPr id="46083" name="Content Placeholder 4">
            <a:extLst>
              <a:ext uri="{FF2B5EF4-FFF2-40B4-BE49-F238E27FC236}">
                <a16:creationId xmlns:a16="http://schemas.microsoft.com/office/drawing/2014/main" id="{53C84087-4C11-434B-A8AB-AC92DC07D8FF}"/>
              </a:ext>
            </a:extLst>
          </p:cNvPr>
          <p:cNvSpPr>
            <a:spLocks noGrp="1" noChangeArrowheads="1"/>
          </p:cNvSpPr>
          <p:nvPr>
            <p:ph idx="1"/>
          </p:nvPr>
        </p:nvSpPr>
        <p:spPr bwMode="auto">
          <a:xfrm>
            <a:off x="609600" y="1257300"/>
            <a:ext cx="10972800" cy="4868863"/>
          </a:xfrm>
        </p:spPr>
        <p:txBody>
          <a:bodyPr wrap="square" numCol="1" anchor="t" anchorCtr="0" compatLnSpc="1">
            <a:prstTxWarp prst="textNoShape">
              <a:avLst/>
            </a:prstTxWarp>
            <a:normAutofit lnSpcReduction="10000"/>
          </a:bodyPr>
          <a:lstStyle/>
          <a:p>
            <a:pPr>
              <a:lnSpc>
                <a:spcPct val="150000"/>
              </a:lnSpc>
            </a:pPr>
            <a:r>
              <a:rPr lang="en-GB" altLang="en-US" sz="2600">
                <a:latin typeface="Open Sans" panose="020B0606030504020204" pitchFamily="34" charset="0"/>
                <a:cs typeface="Open Sans" panose="020B0606030504020204" pitchFamily="34" charset="0"/>
              </a:rPr>
              <a:t>Extremely rare in judicial review proceedings, but may be permitted especially in claims involving hard-edged factual issues:</a:t>
            </a:r>
            <a:r>
              <a:rPr lang="en-GB" altLang="en-US" sz="2800" i="1">
                <a:latin typeface="Open Sans" panose="020B0606030504020204" pitchFamily="34" charset="0"/>
                <a:cs typeface="Open Sans" panose="020B0606030504020204" pitchFamily="34" charset="0"/>
              </a:rPr>
              <a:t> R (Al-Sweady) v Secretary of State</a:t>
            </a:r>
            <a:r>
              <a:rPr lang="en-GB" altLang="en-US" sz="2800">
                <a:latin typeface="Open Sans" panose="020B0606030504020204" pitchFamily="34" charset="0"/>
                <a:cs typeface="Open Sans" panose="020B0606030504020204" pitchFamily="34" charset="0"/>
              </a:rPr>
              <a:t> [2010] HRLR 2</a:t>
            </a:r>
            <a:endParaRPr lang="en-GB" altLang="en-US" sz="2600">
              <a:latin typeface="Open Sans" panose="020B0606030504020204" pitchFamily="34" charset="0"/>
              <a:cs typeface="Open Sans" panose="020B0606030504020204" pitchFamily="34" charset="0"/>
            </a:endParaRPr>
          </a:p>
          <a:p>
            <a:pPr>
              <a:lnSpc>
                <a:spcPct val="150000"/>
              </a:lnSpc>
            </a:pPr>
            <a:r>
              <a:rPr lang="en-GB" altLang="en-US" sz="2600">
                <a:latin typeface="Open Sans" panose="020B0606030504020204" pitchFamily="34" charset="0"/>
                <a:cs typeface="Open Sans" panose="020B0606030504020204" pitchFamily="34" charset="0"/>
              </a:rPr>
              <a:t>Only where cross-examination is necessary to deal with case ‘fairly and justly’: </a:t>
            </a:r>
            <a:r>
              <a:rPr lang="en-GB" altLang="en-US" sz="2600" i="1">
                <a:latin typeface="Open Sans" panose="020B0606030504020204" pitchFamily="34" charset="0"/>
                <a:cs typeface="Open Sans" panose="020B0606030504020204" pitchFamily="34" charset="0"/>
              </a:rPr>
              <a:t>R (St Matthews (West) Ltd) v HM Treasury</a:t>
            </a:r>
            <a:r>
              <a:rPr lang="en-GB" altLang="en-US" sz="2600">
                <a:latin typeface="Open Sans" panose="020B0606030504020204" pitchFamily="34" charset="0"/>
                <a:cs typeface="Open Sans" panose="020B0606030504020204" pitchFamily="34" charset="0"/>
              </a:rPr>
              <a:t> [2014] EWHC 2426</a:t>
            </a:r>
          </a:p>
          <a:p>
            <a:pPr>
              <a:lnSpc>
                <a:spcPct val="150000"/>
              </a:lnSpc>
            </a:pPr>
            <a:r>
              <a:rPr lang="en-GB" altLang="en-US" sz="2600">
                <a:latin typeface="Open Sans" panose="020B0606030504020204" pitchFamily="34" charset="0"/>
                <a:cs typeface="Open Sans" panose="020B0606030504020204" pitchFamily="34" charset="0"/>
              </a:rPr>
              <a:t>Consider whether necessary / will assist the court in determining fact-dense issues: </a:t>
            </a:r>
            <a:r>
              <a:rPr lang="en-GB" altLang="en-US" sz="2600" i="1">
                <a:latin typeface="Open Sans" panose="020B0606030504020204" pitchFamily="34" charset="0"/>
                <a:cs typeface="Open Sans" panose="020B0606030504020204" pitchFamily="34" charset="0"/>
              </a:rPr>
              <a:t>R (NB &amp; Ors) v SSHD</a:t>
            </a:r>
            <a:r>
              <a:rPr lang="en-GB" altLang="en-US" sz="2600">
                <a:latin typeface="Open Sans" panose="020B0606030504020204" pitchFamily="34" charset="0"/>
                <a:cs typeface="Open Sans" panose="020B0606030504020204" pitchFamily="34" charset="0"/>
              </a:rPr>
              <a:t> [2021] EWHC 1489</a:t>
            </a:r>
          </a:p>
          <a:p>
            <a:pPr lvl="1">
              <a:lnSpc>
                <a:spcPct val="150000"/>
              </a:lnSpc>
            </a:pPr>
            <a:endParaRPr lang="en-GB" altLang="en-US" sz="2100">
              <a:latin typeface="Open Sans" panose="020B0606030504020204" pitchFamily="34" charset="0"/>
              <a:cs typeface="Open Sans" panose="020B0606030504020204" pitchFamily="34" charset="0"/>
            </a:endParaRPr>
          </a:p>
          <a:p>
            <a:pPr lvl="1">
              <a:lnSpc>
                <a:spcPct val="150000"/>
              </a:lnSpc>
            </a:pPr>
            <a:endParaRPr lang="en-GB" altLang="en-US" sz="21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a:p>
            <a:pPr>
              <a:lnSpc>
                <a:spcPct val="150000"/>
              </a:lnSpc>
            </a:pPr>
            <a:endParaRPr lang="en-GB" altLang="en-US" sz="2600">
              <a:latin typeface="Open Sans" panose="020B0606030504020204" pitchFamily="34" charset="0"/>
              <a:cs typeface="Open Sans" panose="020B0606030504020204" pitchFamily="34" charset="0"/>
            </a:endParaRPr>
          </a:p>
        </p:txBody>
      </p:sp>
      <p:sp>
        <p:nvSpPr>
          <p:cNvPr id="7" name="AutoShape 12" descr="Image result for twitter bird">
            <a:extLst>
              <a:ext uri="{FF2B5EF4-FFF2-40B4-BE49-F238E27FC236}">
                <a16:creationId xmlns:a16="http://schemas.microsoft.com/office/drawing/2014/main" id="{E0881AD7-5E52-446E-93FA-E467875CFA2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9" name="AutoShape 14" descr="Image result for twitter bird">
            <a:extLst>
              <a:ext uri="{FF2B5EF4-FFF2-40B4-BE49-F238E27FC236}">
                <a16:creationId xmlns:a16="http://schemas.microsoft.com/office/drawing/2014/main" id="{9B69CC29-45A0-4DCF-B09A-C6E1966AFF3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ヒラギノ角ゴ Pro W3" pitchFamily="-96" charset="-128"/>
              <a:cs typeface="+mn-cs"/>
            </a:endParaRPr>
          </a:p>
        </p:txBody>
      </p:sp>
      <p:sp>
        <p:nvSpPr>
          <p:cNvPr id="10" name="Footer Placeholder 3">
            <a:extLst>
              <a:ext uri="{FF2B5EF4-FFF2-40B4-BE49-F238E27FC236}">
                <a16:creationId xmlns:a16="http://schemas.microsoft.com/office/drawing/2014/main" id="{AB2261BD-C17F-4274-9039-0FE98DC6CC02}"/>
              </a:ext>
            </a:extLst>
          </p:cNvPr>
          <p:cNvSpPr>
            <a:spLocks noGrp="1"/>
          </p:cNvSpPr>
          <p:nvPr>
            <p:ph type="ftr" sz="quarter" idx="11"/>
          </p:nvPr>
        </p:nvSpPr>
        <p:spPr>
          <a:xfrm>
            <a:off x="703263" y="6356350"/>
            <a:ext cx="10785475" cy="365125"/>
          </a:xfrm>
        </p:spPr>
        <p:txBody>
          <a:bodyPr/>
          <a:lstStyle/>
          <a:p>
            <a:pPr marL="0" marR="0" lvl="0" indent="0" algn="ctr" defTabSz="1217613"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prstClr val="black">
                    <a:tint val="75000"/>
                  </a:prstClr>
                </a:solidFill>
                <a:effectLst/>
                <a:uLnTx/>
                <a:uFillTx/>
                <a:latin typeface="Open Sans Light" panose="020B0306030504020204" pitchFamily="34" charset="0"/>
                <a:ea typeface="ヒラギノ角ゴ Pro W3" pitchFamily="-96" charset="-128"/>
                <a:cs typeface="+mn-cs"/>
              </a:rPr>
              <a:t>www.doughtystreet.co.uk | 020 7404 1313 | enquiries@doughtystreet.co.uk</a:t>
            </a:r>
          </a:p>
        </p:txBody>
      </p:sp>
    </p:spTree>
    <p:extLst>
      <p:ext uri="{BB962C8B-B14F-4D97-AF65-F5344CB8AC3E}">
        <p14:creationId xmlns:p14="http://schemas.microsoft.com/office/powerpoint/2010/main" val="404058988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FD65269BF4D046A9AF898976665A66" ma:contentTypeVersion="9" ma:contentTypeDescription="Create a new document." ma:contentTypeScope="" ma:versionID="3cdbe16d0b3a0018411af2abe8bb8e7a">
  <xsd:schema xmlns:xsd="http://www.w3.org/2001/XMLSchema" xmlns:xs="http://www.w3.org/2001/XMLSchema" xmlns:p="http://schemas.microsoft.com/office/2006/metadata/properties" xmlns:ns2="4b7dd41a-8466-4a28-b09a-074e962a9892" targetNamespace="http://schemas.microsoft.com/office/2006/metadata/properties" ma:root="true" ma:fieldsID="e04cc3914b8c178bff86763c8055ba31" ns2:_="">
    <xsd:import namespace="4b7dd41a-8466-4a28-b09a-074e962a989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dd41a-8466-4a28-b09a-074e962a98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263A94-00BD-4C78-ADB0-8066D61554AA}">
  <ds:schemaRefs>
    <ds:schemaRef ds:uri="http://schemas.microsoft.com/sharepoint/v3/contenttype/forms"/>
  </ds:schemaRefs>
</ds:datastoreItem>
</file>

<file path=customXml/itemProps2.xml><?xml version="1.0" encoding="utf-8"?>
<ds:datastoreItem xmlns:ds="http://schemas.openxmlformats.org/officeDocument/2006/customXml" ds:itemID="{EAE8AE43-E9F8-45F0-AE58-F700F31500B5}">
  <ds:schemaRefs>
    <ds:schemaRef ds:uri="http://schemas.microsoft.com/office/2006/metadata/properties"/>
    <ds:schemaRef ds:uri="http://schemas.microsoft.com/office/infopath/2007/PartnerControls"/>
    <ds:schemaRef ds:uri="1b5ae98a-fdc9-4fc6-9089-68c153b4a786"/>
  </ds:schemaRefs>
</ds:datastoreItem>
</file>

<file path=customXml/itemProps3.xml><?xml version="1.0" encoding="utf-8"?>
<ds:datastoreItem xmlns:ds="http://schemas.openxmlformats.org/officeDocument/2006/customXml" ds:itemID="{907B596C-9A9A-4114-8B35-D378A98CBF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7dd41a-8466-4a28-b09a-074e962a98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TotalTime>
  <Words>2805</Words>
  <Application>Microsoft Office PowerPoint</Application>
  <PresentationFormat>Widescreen</PresentationFormat>
  <Paragraphs>229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Open Sans</vt:lpstr>
      <vt:lpstr>Open Sans Light</vt:lpstr>
      <vt:lpstr>2_Office Theme</vt:lpstr>
      <vt:lpstr>INTRODUCTION TO JUDICIAL REVIEW PREPARATION FOR THE SUBSTANTIVE HEARING</vt:lpstr>
      <vt:lpstr>Overview </vt:lpstr>
      <vt:lpstr>What happens following permission?</vt:lpstr>
      <vt:lpstr>Interim applications - evidence</vt:lpstr>
      <vt:lpstr>Interim applications – amendment to case</vt:lpstr>
      <vt:lpstr>Fresh decision: ‘rolling’ judicial review</vt:lpstr>
      <vt:lpstr>Interim applications – disclosure</vt:lpstr>
      <vt:lpstr>Requests for further information – Part 18</vt:lpstr>
      <vt:lpstr>Interim applications – cross-examination</vt:lpstr>
      <vt:lpstr>Interim relief</vt:lpstr>
      <vt:lpstr>Interim applications – procedure</vt:lpstr>
      <vt:lpstr>Listing</vt:lpstr>
      <vt:lpstr>Settlement and withdrawal</vt:lpstr>
      <vt:lpstr>Preparation for the hearing - bundles</vt:lpstr>
      <vt:lpstr>Preparation for the hearing – skeleton arguments</vt:lpstr>
      <vt:lpstr>The hearing</vt:lpstr>
      <vt:lpstr>Appeals</vt:lpstr>
      <vt:lpstr>Costs</vt:lpstr>
      <vt:lpstr>Costs – where no substantive determination</vt:lpstr>
      <vt:lpstr>Costs – other issues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powerpoint template</dc:title>
  <dc:creator>Maurice Macsweeney</dc:creator>
  <cp:lastModifiedBy>Leonie Hirst</cp:lastModifiedBy>
  <cp:revision>30</cp:revision>
  <dcterms:created xsi:type="dcterms:W3CDTF">2019-04-11T10:23:31Z</dcterms:created>
  <dcterms:modified xsi:type="dcterms:W3CDTF">2021-11-30T12:03:07Z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0x010100F4FD65269BF4D046A9AF898976665A66</vt:lpwstr>
  </property>
</Properties>
</file>